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54.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55.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5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57.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8.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59.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60.xml" ContentType="application/vnd.openxmlformats-officedocument.presentationml.notesSlide+xml"/>
  <Override PartName="/ppt/tags/tag91.xml" ContentType="application/vnd.openxmlformats-officedocument.presentationml.tags+xml"/>
  <Override PartName="/ppt/notesSlides/notesSlide61.xml" ContentType="application/vnd.openxmlformats-officedocument.presentationml.notesSlide+xml"/>
  <Override PartName="/ppt/tags/tag92.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notesSlides/notesSlide64.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65.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6" r:id="rId1"/>
    <p:sldMasterId id="2147483730" r:id="rId2"/>
  </p:sldMasterIdLst>
  <p:notesMasterIdLst>
    <p:notesMasterId r:id="rId116"/>
  </p:notesMasterIdLst>
  <p:handoutMasterIdLst>
    <p:handoutMasterId r:id="rId117"/>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557" r:id="rId50"/>
    <p:sldId id="437" r:id="rId51"/>
    <p:sldId id="438" r:id="rId52"/>
    <p:sldId id="439" r:id="rId53"/>
    <p:sldId id="440" r:id="rId54"/>
    <p:sldId id="496" r:id="rId55"/>
    <p:sldId id="467" r:id="rId56"/>
    <p:sldId id="500" r:id="rId57"/>
    <p:sldId id="434" r:id="rId58"/>
    <p:sldId id="466" r:id="rId59"/>
    <p:sldId id="448" r:id="rId60"/>
    <p:sldId id="517" r:id="rId61"/>
    <p:sldId id="520" r:id="rId62"/>
    <p:sldId id="470" r:id="rId63"/>
    <p:sldId id="469" r:id="rId64"/>
    <p:sldId id="485" r:id="rId65"/>
    <p:sldId id="512" r:id="rId66"/>
    <p:sldId id="472" r:id="rId67"/>
    <p:sldId id="508" r:id="rId68"/>
    <p:sldId id="269" r:id="rId69"/>
    <p:sldId id="533" r:id="rId70"/>
    <p:sldId id="538" r:id="rId71"/>
    <p:sldId id="539" r:id="rId72"/>
    <p:sldId id="535" r:id="rId73"/>
    <p:sldId id="540" r:id="rId74"/>
    <p:sldId id="545" r:id="rId75"/>
    <p:sldId id="554" r:id="rId76"/>
    <p:sldId id="556" r:id="rId77"/>
    <p:sldId id="555" r:id="rId78"/>
    <p:sldId id="537" r:id="rId79"/>
    <p:sldId id="536" r:id="rId80"/>
    <p:sldId id="427" r:id="rId81"/>
    <p:sldId id="553" r:id="rId82"/>
    <p:sldId id="549" r:id="rId83"/>
    <p:sldId id="342" r:id="rId84"/>
    <p:sldId id="307" r:id="rId85"/>
    <p:sldId id="426" r:id="rId86"/>
    <p:sldId id="276" r:id="rId87"/>
    <p:sldId id="257" r:id="rId88"/>
    <p:sldId id="287" r:id="rId89"/>
    <p:sldId id="289" r:id="rId90"/>
    <p:sldId id="550" r:id="rId91"/>
    <p:sldId id="354" r:id="rId92"/>
    <p:sldId id="355" r:id="rId93"/>
    <p:sldId id="283" r:id="rId94"/>
    <p:sldId id="284" r:id="rId95"/>
    <p:sldId id="511" r:id="rId96"/>
    <p:sldId id="335" r:id="rId97"/>
    <p:sldId id="474" r:id="rId98"/>
    <p:sldId id="489" r:id="rId99"/>
    <p:sldId id="547" r:id="rId100"/>
    <p:sldId id="542" r:id="rId101"/>
    <p:sldId id="543" r:id="rId102"/>
    <p:sldId id="544" r:id="rId103"/>
    <p:sldId id="546" r:id="rId104"/>
    <p:sldId id="490" r:id="rId105"/>
    <p:sldId id="491" r:id="rId106"/>
    <p:sldId id="531" r:id="rId107"/>
    <p:sldId id="541" r:id="rId108"/>
    <p:sldId id="380" r:id="rId109"/>
    <p:sldId id="532" r:id="rId110"/>
    <p:sldId id="475" r:id="rId111"/>
    <p:sldId id="471" r:id="rId112"/>
    <p:sldId id="468" r:id="rId113"/>
    <p:sldId id="446" r:id="rId114"/>
    <p:sldId id="447" r:id="rId115"/>
  </p:sldIdLst>
  <p:sldSz cx="9144000" cy="6858000" type="screen4x3"/>
  <p:notesSz cx="7315200" cy="9601200"/>
  <p:embeddedFontLst>
    <p:embeddedFont>
      <p:font typeface="Book Antiqua" panose="02040602050305030304" pitchFamily="18" charset="0"/>
      <p:regular r:id="rId118"/>
      <p:bold r:id="rId119"/>
      <p:italic r:id="rId120"/>
      <p:boldItalic r:id="rId121"/>
    </p:embeddedFont>
    <p:embeddedFont>
      <p:font typeface="Helvetica" panose="020B0604020202020204" pitchFamily="34" charset="0"/>
      <p:regular r:id="rId122"/>
      <p:bold r:id="rId123"/>
      <p:italic r:id="rId124"/>
      <p:boldItalic r:id="rId125"/>
    </p:embeddedFont>
    <p:embeddedFont>
      <p:font typeface="Century Gothic" panose="020B0502020202020204" pitchFamily="34" charset="0"/>
      <p:regular r:id="rId126"/>
      <p:bold r:id="rId127"/>
      <p:italic r:id="rId128"/>
      <p:boldItalic r:id="rId129"/>
    </p:embeddedFont>
    <p:embeddedFont>
      <p:font typeface="Monotype Sorts" panose="020B0604020202020204" charset="0"/>
      <p:regular r:id="rId130"/>
    </p:embeddedFont>
    <p:embeddedFont>
      <p:font typeface="Candara" panose="020E0502030303020204" pitchFamily="34" charset="0"/>
      <p:regular r:id="rId131"/>
      <p:bold r:id="rId132"/>
      <p:italic r:id="rId133"/>
      <p:boldItalic r:id="rId134"/>
    </p:embeddedFont>
    <p:embeddedFont>
      <p:font typeface="Calibri" panose="020F0502020204030204" pitchFamily="34" charset="0"/>
      <p:regular r:id="rId135"/>
      <p:bold r:id="rId136"/>
      <p:italic r:id="rId137"/>
      <p:boldItalic r:id="rId138"/>
    </p:embeddedFont>
    <p:embeddedFont>
      <p:font typeface="Cambria Math" panose="02040503050406030204" pitchFamily="18" charset="0"/>
      <p:regular r:id="rId139"/>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75953" autoAdjust="0"/>
  </p:normalViewPr>
  <p:slideViewPr>
    <p:cSldViewPr snapToGrid="0">
      <p:cViewPr varScale="1">
        <p:scale>
          <a:sx n="66" d="100"/>
          <a:sy n="66" d="100"/>
        </p:scale>
        <p:origin x="1349" y="62"/>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1114"/>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handoutMaster" Target="handoutMasters/handoutMaster1.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21.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font" Target="fonts/font1.fntdata"/><Relationship Id="rId134" Type="http://schemas.openxmlformats.org/officeDocument/2006/relationships/font" Target="fonts/font17.fntdata"/><Relationship Id="rId139" Type="http://schemas.openxmlformats.org/officeDocument/2006/relationships/font" Target="fonts/font22.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font" Target="fonts/font2.fntdata"/><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font" Target="fonts/font13.fntdata"/><Relationship Id="rId135" Type="http://schemas.openxmlformats.org/officeDocument/2006/relationships/font" Target="fonts/font18.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font" Target="fonts/font3.fntdata"/><Relationship Id="rId125" Type="http://schemas.openxmlformats.org/officeDocument/2006/relationships/font" Target="fonts/font8.fntdata"/><Relationship Id="rId141"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font" Target="fonts/font14.fntdata"/><Relationship Id="rId136" Type="http://schemas.openxmlformats.org/officeDocument/2006/relationships/font" Target="fonts/font19.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font" Target="fonts/font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font" Target="fonts/font4.fntdata"/><Relationship Id="rId142" Type="http://schemas.openxmlformats.org/officeDocument/2006/relationships/theme" Target="theme/theme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notesMaster" Target="notesMasters/notesMaster1.xml"/><Relationship Id="rId137" Type="http://schemas.openxmlformats.org/officeDocument/2006/relationships/font" Target="fonts/font20.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5.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font" Target="fonts/font10.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font" Target="fonts/font5.fntdata"/><Relationship Id="rId14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16.fntdata"/><Relationship Id="rId16" Type="http://schemas.openxmlformats.org/officeDocument/2006/relationships/slide" Target="slides/slide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happens if we have an </a:t>
            </a:r>
            <a:r>
              <a:rPr lang="en-US" baseline="0" dirty="0" err="1" smtClean="0"/>
              <a:t>upflow</a:t>
            </a:r>
            <a:r>
              <a:rPr lang="en-US" baseline="0" dirty="0" smtClean="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Dirty</a:t>
            </a:r>
            <a:r>
              <a:rPr lang="en-US" baseline="0" dirty="0" smtClean="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8B7026-4B3C-46D8-8217-B0F9B205F5C2}" type="slidenum">
              <a:rPr lang="en-US"/>
              <a:pPr/>
              <a:t>67</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Lucinda Li, Theresa Chu, Jonathan Harris, </a:t>
            </a:r>
            <a:r>
              <a:rPr lang="en-US" dirty="0" err="1"/>
              <a:t>Mythri</a:t>
            </a:r>
            <a:r>
              <a:rPr lang="en-US" dirty="0"/>
              <a:t> </a:t>
            </a:r>
            <a:r>
              <a:rPr lang="en-US" dirty="0" err="1"/>
              <a:t>Krishnamoorthysujatha</a:t>
            </a:r>
            <a:r>
              <a:rPr lang="en-US" dirty="0"/>
              <a:t>, Rose </a:t>
            </a:r>
            <a:r>
              <a:rPr lang="en-US" dirty="0" err="1"/>
              <a:t>Linehan</a:t>
            </a:r>
            <a:r>
              <a:rPr lang="en-US" dirty="0"/>
              <a:t>, William H. </a:t>
            </a:r>
            <a:r>
              <a:rPr lang="en-US" dirty="0" err="1"/>
              <a:t>Pennock</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29576604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40684679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bigger</a:t>
            </a:r>
            <a:r>
              <a:rPr lang="en-US" baseline="0" dirty="0" smtClean="0"/>
              <a:t> flocs there is less head loss at breakthrough! </a:t>
            </a:r>
          </a:p>
          <a:p>
            <a:r>
              <a:rPr lang="en-US" dirty="0" smtClean="0"/>
              <a:t>With bigger</a:t>
            </a:r>
            <a:r>
              <a:rPr lang="en-US" baseline="0" dirty="0" smtClean="0"/>
              <a:t> flocs there is more head loss per mass of particles removed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71</a:t>
            </a:fld>
            <a:endParaRPr lang="en-US"/>
          </a:p>
        </p:txBody>
      </p:sp>
    </p:spTree>
    <p:extLst>
      <p:ext uri="{BB962C8B-B14F-4D97-AF65-F5344CB8AC3E}">
        <p14:creationId xmlns:p14="http://schemas.microsoft.com/office/powerpoint/2010/main" val="2671792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that these experiments were direct filtration (no sedimentation!)</a:t>
            </a:r>
          </a:p>
          <a:p>
            <a:endParaRPr lang="en-US" baseline="0" dirty="0" smtClean="0"/>
          </a:p>
          <a:p>
            <a:r>
              <a:rPr lang="en-US" baseline="0" dirty="0" smtClean="0"/>
              <a:t>Thus it is the big flocs that exit the filter first!!!!</a:t>
            </a:r>
          </a:p>
          <a:p>
            <a:endParaRPr lang="en-US" baseline="0" dirty="0" smtClean="0"/>
          </a:p>
          <a:p>
            <a:r>
              <a:rPr lang="en-US" baseline="0" dirty="0" smtClean="0"/>
              <a:t>Big flocs are likely harder for constrictions to capture because of the higher shear (same reason why big flocs are likely not captured as well in floc blankets)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73</a:t>
            </a:fld>
            <a:endParaRPr lang="en-US"/>
          </a:p>
        </p:txBody>
      </p:sp>
    </p:spTree>
    <p:extLst>
      <p:ext uri="{BB962C8B-B14F-4D97-AF65-F5344CB8AC3E}">
        <p14:creationId xmlns:p14="http://schemas.microsoft.com/office/powerpoint/2010/main" val="4457706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volume occupied by the particles increases rapidly as the flocs</a:t>
            </a:r>
            <a:r>
              <a:rPr lang="en-US" baseline="0" dirty="0" smtClean="0"/>
              <a:t> increase in diameter.</a:t>
            </a:r>
          </a:p>
          <a:p>
            <a:endParaRPr lang="en-US" baseline="0" dirty="0" smtClean="0"/>
          </a:p>
          <a:p>
            <a:r>
              <a:rPr lang="en-US" baseline="0" dirty="0" smtClean="0"/>
              <a:t>The analysis below is for doubling collisions</a:t>
            </a:r>
          </a:p>
          <a:p>
            <a:endParaRPr lang="en-US" baseline="0" dirty="0" smtClean="0"/>
          </a:p>
          <a:p>
            <a:r>
              <a:rPr lang="en-US" sz="1200" b="0" kern="1200" dirty="0" err="1" smtClean="0">
                <a:solidFill>
                  <a:schemeClr val="tx1"/>
                </a:solidFill>
                <a:effectLst/>
                <a:latin typeface="Arial" pitchFamily="34" charset="0"/>
                <a:ea typeface="+mn-ea"/>
                <a:cs typeface="+mn-cs"/>
              </a:rPr>
              <a:t>max_collisions</a:t>
            </a:r>
            <a:r>
              <a:rPr lang="en-US" sz="1200" b="0" kern="1200" dirty="0" smtClean="0">
                <a:solidFill>
                  <a:schemeClr val="tx1"/>
                </a:solidFill>
                <a:effectLst/>
                <a:latin typeface="Arial" pitchFamily="34" charset="0"/>
                <a:ea typeface="+mn-ea"/>
                <a:cs typeface="+mn-cs"/>
              </a:rPr>
              <a:t> = 10</a:t>
            </a:r>
          </a:p>
          <a:p>
            <a:r>
              <a:rPr lang="en-US" sz="1200" b="0" kern="1200" dirty="0" err="1" smtClean="0">
                <a:solidFill>
                  <a:schemeClr val="tx1"/>
                </a:solidFill>
                <a:effectLst/>
                <a:latin typeface="Arial" pitchFamily="34" charset="0"/>
                <a:ea typeface="+mn-ea"/>
                <a:cs typeface="+mn-cs"/>
              </a:rPr>
              <a:t>i_collisions</a:t>
            </a:r>
            <a:r>
              <a:rPr lang="en-US" sz="1200" b="0" kern="1200" dirty="0" smtClean="0">
                <a:solidFill>
                  <a:schemeClr val="tx1"/>
                </a:solidFill>
                <a:effectLst/>
                <a:latin typeface="Arial" pitchFamily="34" charset="0"/>
                <a:ea typeface="+mn-ea"/>
                <a:cs typeface="+mn-cs"/>
              </a:rPr>
              <a:t> = </a:t>
            </a:r>
            <a:r>
              <a:rPr lang="en-US" sz="1200" b="0" kern="1200" dirty="0" err="1" smtClean="0">
                <a:solidFill>
                  <a:schemeClr val="tx1"/>
                </a:solidFill>
                <a:effectLst/>
                <a:latin typeface="Arial" pitchFamily="34" charset="0"/>
                <a:ea typeface="+mn-ea"/>
                <a:cs typeface="+mn-cs"/>
              </a:rPr>
              <a:t>np.linspace</a:t>
            </a:r>
            <a:r>
              <a:rPr lang="en-US" sz="1200" b="0" kern="1200" dirty="0" smtClean="0">
                <a:solidFill>
                  <a:schemeClr val="tx1"/>
                </a:solidFill>
                <a:effectLst/>
                <a:latin typeface="Arial" pitchFamily="34" charset="0"/>
                <a:ea typeface="+mn-ea"/>
                <a:cs typeface="+mn-cs"/>
              </a:rPr>
              <a:t>(0,max_collisions,max_collisions+1)</a:t>
            </a:r>
          </a:p>
          <a:p>
            <a:r>
              <a:rPr lang="en-US" sz="1200" b="0" kern="1200" dirty="0" err="1" smtClean="0">
                <a:solidFill>
                  <a:schemeClr val="tx1"/>
                </a:solidFill>
                <a:effectLst/>
                <a:latin typeface="Arial" pitchFamily="34" charset="0"/>
                <a:ea typeface="+mn-ea"/>
                <a:cs typeface="+mn-cs"/>
              </a:rPr>
              <a:t>i_particles</a:t>
            </a:r>
            <a:r>
              <a:rPr lang="en-US" sz="1200" b="0" kern="1200" dirty="0" smtClean="0">
                <a:solidFill>
                  <a:schemeClr val="tx1"/>
                </a:solidFill>
                <a:effectLst/>
                <a:latin typeface="Arial" pitchFamily="34" charset="0"/>
                <a:ea typeface="+mn-ea"/>
                <a:cs typeface="+mn-cs"/>
              </a:rPr>
              <a:t> = 2**</a:t>
            </a:r>
            <a:r>
              <a:rPr lang="en-US" sz="1200" b="0" kern="1200" dirty="0" err="1" smtClean="0">
                <a:solidFill>
                  <a:schemeClr val="tx1"/>
                </a:solidFill>
                <a:effectLst/>
                <a:latin typeface="Arial" pitchFamily="34" charset="0"/>
                <a:ea typeface="+mn-ea"/>
                <a:cs typeface="+mn-cs"/>
              </a:rPr>
              <a:t>i_collisions</a:t>
            </a:r>
            <a:endParaRPr lang="en-US" sz="1200" b="0" kern="1200" dirty="0" smtClean="0">
              <a:solidFill>
                <a:schemeClr val="tx1"/>
              </a:solidFill>
              <a:effectLst/>
              <a:latin typeface="Arial" pitchFamily="34" charset="0"/>
              <a:ea typeface="+mn-ea"/>
              <a:cs typeface="+mn-cs"/>
            </a:endParaRPr>
          </a:p>
          <a:p>
            <a:r>
              <a:rPr lang="en-US" sz="1200" b="0" kern="1200" dirty="0" err="1" smtClean="0">
                <a:solidFill>
                  <a:schemeClr val="tx1"/>
                </a:solidFill>
                <a:effectLst/>
                <a:latin typeface="Arial" pitchFamily="34" charset="0"/>
                <a:ea typeface="+mn-ea"/>
                <a:cs typeface="+mn-cs"/>
              </a:rPr>
              <a:t>d_clay</a:t>
            </a:r>
            <a:r>
              <a:rPr lang="en-US" sz="1200" b="0" kern="1200" dirty="0" smtClean="0">
                <a:solidFill>
                  <a:schemeClr val="tx1"/>
                </a:solidFill>
                <a:effectLst/>
                <a:latin typeface="Arial" pitchFamily="34" charset="0"/>
                <a:ea typeface="+mn-ea"/>
                <a:cs typeface="+mn-cs"/>
              </a:rPr>
              <a:t> = 5 * u.um</a:t>
            </a:r>
          </a:p>
          <a:p>
            <a:r>
              <a:rPr lang="en-US" sz="1200" b="0" kern="1200" dirty="0" err="1" smtClean="0">
                <a:solidFill>
                  <a:schemeClr val="tx1"/>
                </a:solidFill>
                <a:effectLst/>
                <a:latin typeface="Arial" pitchFamily="34" charset="0"/>
                <a:ea typeface="+mn-ea"/>
                <a:cs typeface="+mn-cs"/>
              </a:rPr>
              <a:t>D_fractal</a:t>
            </a:r>
            <a:r>
              <a:rPr lang="en-US" sz="1200" b="0" kern="1200" dirty="0" smtClean="0">
                <a:solidFill>
                  <a:schemeClr val="tx1"/>
                </a:solidFill>
                <a:effectLst/>
                <a:latin typeface="Arial" pitchFamily="34" charset="0"/>
                <a:ea typeface="+mn-ea"/>
                <a:cs typeface="+mn-cs"/>
              </a:rPr>
              <a:t> = 2.3</a:t>
            </a:r>
          </a:p>
          <a:p>
            <a:r>
              <a:rPr lang="en-US" sz="1200" b="0" kern="1200" dirty="0" err="1" smtClean="0">
                <a:solidFill>
                  <a:schemeClr val="tx1"/>
                </a:solidFill>
                <a:effectLst/>
                <a:latin typeface="Arial" pitchFamily="34" charset="0"/>
                <a:ea typeface="+mn-ea"/>
                <a:cs typeface="+mn-cs"/>
              </a:rPr>
              <a:t>d_floc</a:t>
            </a:r>
            <a:r>
              <a:rPr lang="en-US" sz="1200" b="0" kern="1200" dirty="0" smtClean="0">
                <a:solidFill>
                  <a:schemeClr val="tx1"/>
                </a:solidFill>
                <a:effectLst/>
                <a:latin typeface="Arial" pitchFamily="34" charset="0"/>
                <a:ea typeface="+mn-ea"/>
                <a:cs typeface="+mn-cs"/>
              </a:rPr>
              <a:t> = </a:t>
            </a:r>
            <a:r>
              <a:rPr lang="en-US" sz="1200" b="0" kern="1200" dirty="0" err="1" smtClean="0">
                <a:solidFill>
                  <a:schemeClr val="tx1"/>
                </a:solidFill>
                <a:effectLst/>
                <a:latin typeface="Arial" pitchFamily="34" charset="0"/>
                <a:ea typeface="+mn-ea"/>
                <a:cs typeface="+mn-cs"/>
              </a:rPr>
              <a:t>d_clay</a:t>
            </a:r>
            <a:r>
              <a:rPr lang="en-US" sz="1200" b="0" kern="1200" dirty="0" smtClean="0">
                <a:solidFill>
                  <a:schemeClr val="tx1"/>
                </a:solidFill>
                <a:effectLst/>
                <a:latin typeface="Arial" pitchFamily="34" charset="0"/>
                <a:ea typeface="+mn-ea"/>
                <a:cs typeface="+mn-cs"/>
              </a:rPr>
              <a:t> * </a:t>
            </a:r>
            <a:r>
              <a:rPr lang="en-US" sz="1200" b="0" kern="1200" dirty="0" err="1" smtClean="0">
                <a:solidFill>
                  <a:schemeClr val="tx1"/>
                </a:solidFill>
                <a:effectLst/>
                <a:latin typeface="Arial" pitchFamily="34" charset="0"/>
                <a:ea typeface="+mn-ea"/>
                <a:cs typeface="+mn-cs"/>
              </a:rPr>
              <a:t>i_particles</a:t>
            </a:r>
            <a:r>
              <a:rPr lang="en-US" sz="1200" b="0" kern="1200" dirty="0" smtClean="0">
                <a:solidFill>
                  <a:schemeClr val="tx1"/>
                </a:solidFill>
                <a:effectLst/>
                <a:latin typeface="Arial" pitchFamily="34" charset="0"/>
                <a:ea typeface="+mn-ea"/>
                <a:cs typeface="+mn-cs"/>
              </a:rPr>
              <a:t>**(1/</a:t>
            </a:r>
            <a:r>
              <a:rPr lang="en-US" sz="1200" b="0" kern="1200" dirty="0" err="1" smtClean="0">
                <a:solidFill>
                  <a:schemeClr val="tx1"/>
                </a:solidFill>
                <a:effectLst/>
                <a:latin typeface="Arial" pitchFamily="34" charset="0"/>
                <a:ea typeface="+mn-ea"/>
                <a:cs typeface="+mn-cs"/>
              </a:rPr>
              <a:t>D_fractal</a:t>
            </a:r>
            <a:r>
              <a:rPr lang="en-US" sz="1200" b="0" kern="1200" dirty="0" smtClean="0">
                <a:solidFill>
                  <a:schemeClr val="tx1"/>
                </a:solidFill>
                <a:effectLst/>
                <a:latin typeface="Arial" pitchFamily="34" charset="0"/>
                <a:ea typeface="+mn-ea"/>
                <a:cs typeface="+mn-cs"/>
              </a:rPr>
              <a:t>)</a:t>
            </a:r>
          </a:p>
          <a:p>
            <a:r>
              <a:rPr lang="en-US" sz="1200" b="0" kern="1200" dirty="0" smtClean="0">
                <a:solidFill>
                  <a:schemeClr val="tx1"/>
                </a:solidFill>
                <a:effectLst/>
                <a:latin typeface="Arial" pitchFamily="34" charset="0"/>
                <a:ea typeface="+mn-ea"/>
                <a:cs typeface="+mn-cs"/>
              </a:rPr>
              <a:t>volume = </a:t>
            </a:r>
            <a:r>
              <a:rPr lang="en-US" sz="1200" b="0" kern="1200" dirty="0" err="1" smtClean="0">
                <a:solidFill>
                  <a:schemeClr val="tx1"/>
                </a:solidFill>
                <a:effectLst/>
                <a:latin typeface="Arial" pitchFamily="34" charset="0"/>
                <a:ea typeface="+mn-ea"/>
                <a:cs typeface="+mn-cs"/>
              </a:rPr>
              <a:t>i_particles</a:t>
            </a:r>
            <a:r>
              <a:rPr lang="en-US" sz="1200" b="0" kern="1200" dirty="0" smtClean="0">
                <a:solidFill>
                  <a:schemeClr val="tx1"/>
                </a:solidFill>
                <a:effectLst/>
                <a:latin typeface="Arial" pitchFamily="34" charset="0"/>
                <a:ea typeface="+mn-ea"/>
                <a:cs typeface="+mn-cs"/>
              </a:rPr>
              <a:t>**((3-D_fractal)/</a:t>
            </a:r>
            <a:r>
              <a:rPr lang="en-US" sz="1200" b="0" kern="1200" dirty="0" err="1" smtClean="0">
                <a:solidFill>
                  <a:schemeClr val="tx1"/>
                </a:solidFill>
                <a:effectLst/>
                <a:latin typeface="Arial" pitchFamily="34" charset="0"/>
                <a:ea typeface="+mn-ea"/>
                <a:cs typeface="+mn-cs"/>
              </a:rPr>
              <a:t>D_fractal</a:t>
            </a:r>
            <a:r>
              <a:rPr lang="en-US" sz="1200" b="0" kern="1200" dirty="0" smtClean="0">
                <a:solidFill>
                  <a:schemeClr val="tx1"/>
                </a:solidFill>
                <a:effectLst/>
                <a:latin typeface="Arial" pitchFamily="34" charset="0"/>
                <a:ea typeface="+mn-ea"/>
                <a:cs typeface="+mn-cs"/>
              </a:rPr>
              <a:t>)</a:t>
            </a:r>
          </a:p>
          <a:p>
            <a:r>
              <a:rPr lang="en-US" sz="1200" b="0" kern="1200" dirty="0" err="1" smtClean="0">
                <a:solidFill>
                  <a:schemeClr val="tx1"/>
                </a:solidFill>
                <a:effectLst/>
                <a:latin typeface="Arial" pitchFamily="34" charset="0"/>
                <a:ea typeface="+mn-ea"/>
                <a:cs typeface="+mn-cs"/>
              </a:rPr>
              <a:t>plt.plot</a:t>
            </a:r>
            <a:r>
              <a:rPr lang="en-US" sz="1200" b="0" kern="1200" dirty="0" smtClean="0">
                <a:solidFill>
                  <a:schemeClr val="tx1"/>
                </a:solidFill>
                <a:effectLst/>
                <a:latin typeface="Arial" pitchFamily="34" charset="0"/>
                <a:ea typeface="+mn-ea"/>
                <a:cs typeface="+mn-cs"/>
              </a:rPr>
              <a:t>(</a:t>
            </a:r>
            <a:r>
              <a:rPr lang="en-US" sz="1200" b="0" kern="1200" dirty="0" err="1" smtClean="0">
                <a:solidFill>
                  <a:schemeClr val="tx1"/>
                </a:solidFill>
                <a:effectLst/>
                <a:latin typeface="Arial" pitchFamily="34" charset="0"/>
                <a:ea typeface="+mn-ea"/>
                <a:cs typeface="+mn-cs"/>
              </a:rPr>
              <a:t>d_floc,volume,'o</a:t>
            </a:r>
            <a:r>
              <a:rPr lang="en-US" sz="1200" b="0" kern="1200" dirty="0" smtClean="0">
                <a:solidFill>
                  <a:schemeClr val="tx1"/>
                </a:solidFill>
                <a:effectLst/>
                <a:latin typeface="Arial" pitchFamily="34" charset="0"/>
                <a:ea typeface="+mn-ea"/>
                <a:cs typeface="+mn-cs"/>
              </a:rPr>
              <a:t>')</a:t>
            </a:r>
          </a:p>
          <a:p>
            <a:r>
              <a:rPr lang="en-US" sz="1200" b="0" kern="1200" dirty="0" err="1" smtClean="0">
                <a:solidFill>
                  <a:schemeClr val="tx1"/>
                </a:solidFill>
                <a:effectLst/>
                <a:latin typeface="Arial" pitchFamily="34" charset="0"/>
                <a:ea typeface="+mn-ea"/>
                <a:cs typeface="+mn-cs"/>
              </a:rPr>
              <a:t>plt.xlabel</a:t>
            </a:r>
            <a:r>
              <a:rPr lang="en-US" sz="1200" b="0" kern="1200" dirty="0" smtClean="0">
                <a:solidFill>
                  <a:schemeClr val="tx1"/>
                </a:solidFill>
                <a:effectLst/>
                <a:latin typeface="Arial" pitchFamily="34" charset="0"/>
                <a:ea typeface="+mn-ea"/>
                <a:cs typeface="+mn-cs"/>
              </a:rPr>
              <a:t>(</a:t>
            </a:r>
            <a:r>
              <a:rPr lang="en-US" sz="1200" b="0" kern="1200" dirty="0" err="1" smtClean="0">
                <a:solidFill>
                  <a:schemeClr val="tx1"/>
                </a:solidFill>
                <a:effectLst/>
                <a:latin typeface="Arial" pitchFamily="34" charset="0"/>
                <a:ea typeface="+mn-ea"/>
                <a:cs typeface="+mn-cs"/>
              </a:rPr>
              <a:t>r'Floc</a:t>
            </a:r>
            <a:r>
              <a:rPr lang="en-US" sz="1200" b="0" kern="1200" dirty="0" smtClean="0">
                <a:solidFill>
                  <a:schemeClr val="tx1"/>
                </a:solidFill>
                <a:effectLst/>
                <a:latin typeface="Arial" pitchFamily="34" charset="0"/>
                <a:ea typeface="+mn-ea"/>
                <a:cs typeface="+mn-cs"/>
              </a:rPr>
              <a:t> diameter ($\mu m$)')</a:t>
            </a:r>
          </a:p>
          <a:p>
            <a:r>
              <a:rPr lang="en-US" sz="1200" b="0" kern="1200" dirty="0" err="1" smtClean="0">
                <a:solidFill>
                  <a:schemeClr val="tx1"/>
                </a:solidFill>
                <a:effectLst/>
                <a:latin typeface="Arial" pitchFamily="34" charset="0"/>
                <a:ea typeface="+mn-ea"/>
                <a:cs typeface="+mn-cs"/>
              </a:rPr>
              <a:t>plt.ylabel</a:t>
            </a:r>
            <a:r>
              <a:rPr lang="en-US" sz="1200" b="0" kern="1200" dirty="0" smtClean="0">
                <a:solidFill>
                  <a:schemeClr val="tx1"/>
                </a:solidFill>
                <a:effectLst/>
                <a:latin typeface="Arial" pitchFamily="34" charset="0"/>
                <a:ea typeface="+mn-ea"/>
                <a:cs typeface="+mn-cs"/>
              </a:rPr>
              <a:t>('Volume multiple')</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extLst>
      <p:ext uri="{BB962C8B-B14F-4D97-AF65-F5344CB8AC3E}">
        <p14:creationId xmlns:p14="http://schemas.microsoft.com/office/powerpoint/2010/main" val="1213244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79</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particles are likely more easily sheared from the constriction wall.</a:t>
            </a:r>
          </a:p>
          <a:p>
            <a:r>
              <a:rPr lang="en-US" dirty="0" smtClean="0"/>
              <a:t>Small particles are less likely to contact the constriction wall!</a:t>
            </a:r>
          </a:p>
          <a:p>
            <a:endParaRPr lang="en-US" dirty="0" smtClean="0"/>
          </a:p>
          <a:p>
            <a:r>
              <a:rPr lang="en-US" dirty="0" smtClean="0"/>
              <a:t>Big flocs form constrictions that then capture smaller flocs</a:t>
            </a:r>
          </a:p>
          <a:p>
            <a:endParaRPr lang="en-US" dirty="0" smtClean="0"/>
          </a:p>
          <a:p>
            <a:r>
              <a:rPr lang="en-US" dirty="0" smtClean="0"/>
              <a:t>Because it is the flocs that</a:t>
            </a:r>
            <a:r>
              <a:rPr lang="en-US" baseline="0" dirty="0" smtClean="0"/>
              <a:t> created constrictions that then do a better job of capturing small particles.</a:t>
            </a:r>
          </a:p>
          <a:p>
            <a:endParaRPr lang="en-US" baseline="0" dirty="0" smtClean="0"/>
          </a:p>
          <a:p>
            <a:r>
              <a:rPr lang="en-US" baseline="0" dirty="0" smtClean="0"/>
              <a:t>Dual media filters are likely used to reduce head loss or surface filtration. More research required!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80</a:t>
            </a:fld>
            <a:endParaRPr lang="en-US"/>
          </a:p>
        </p:txBody>
      </p:sp>
    </p:spTree>
    <p:extLst>
      <p:ext uri="{BB962C8B-B14F-4D97-AF65-F5344CB8AC3E}">
        <p14:creationId xmlns:p14="http://schemas.microsoft.com/office/powerpoint/2010/main" val="5428419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82</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83</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84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C5FD01-3381-42FA-9B21-E9DD2222186C}" type="slidenum">
              <a:rPr lang="en-US"/>
              <a:pPr/>
              <a:t>85</a:t>
            </a:fld>
            <a:endParaRPr lang="en-US"/>
          </a:p>
        </p:txBody>
      </p:sp>
      <p:sp>
        <p:nvSpPr>
          <p:cNvPr id="145410" name="Rectangle 2"/>
          <p:cNvSpPr>
            <a:spLocks noGrp="1" noRot="1" noChangeAspect="1" noChangeArrowheads="1" noTextEdit="1"/>
          </p:cNvSpPr>
          <p:nvPr>
            <p:ph type="sldImg"/>
          </p:nvPr>
        </p:nvSpPr>
        <p:spPr>
          <a:ln/>
        </p:spPr>
      </p:sp>
      <p:sp>
        <p:nvSpPr>
          <p:cNvPr id="1454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C1BECB-13CB-4FA7-B039-02B925C552CE}" type="slidenum">
              <a:rPr lang="en-US"/>
              <a:pPr/>
              <a:t>86</a:t>
            </a:fld>
            <a:endParaRPr lang="en-US"/>
          </a:p>
        </p:txBody>
      </p:sp>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9736F5-3564-498F-B6D5-0E700214C1D9}" type="slidenum">
              <a:rPr lang="en-US"/>
              <a:pPr/>
              <a:t>87</a:t>
            </a:fld>
            <a:endParaRPr lang="en-US"/>
          </a:p>
        </p:txBody>
      </p:sp>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7EDDF6-C1A9-497F-8412-ED921FD3EEDF}" type="slidenum">
              <a:rPr lang="en-US"/>
              <a:pPr/>
              <a:t>88</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D6849-AC28-4603-9693-0825196C92B2}" type="slidenum">
              <a:rPr lang="en-US"/>
              <a:pPr/>
              <a:t>89</a:t>
            </a:fld>
            <a:endParaRPr lang="en-US"/>
          </a:p>
        </p:txBody>
      </p:sp>
      <p:sp>
        <p:nvSpPr>
          <p:cNvPr id="284674" name="Rectangle 2"/>
          <p:cNvSpPr>
            <a:spLocks noGrp="1" noRot="1" noChangeAspect="1" noChangeArrowheads="1" noTextEdit="1"/>
          </p:cNvSpPr>
          <p:nvPr>
            <p:ph type="sldImg"/>
          </p:nvPr>
        </p:nvSpPr>
        <p:spPr>
          <a:ln/>
        </p:spPr>
      </p:sp>
      <p:sp>
        <p:nvSpPr>
          <p:cNvPr id="28467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0700894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5FD5AF-AB5B-415A-914C-9FF47325E86C}" type="slidenum">
              <a:rPr lang="en-US"/>
              <a:pPr/>
              <a:t>90</a:t>
            </a:fld>
            <a:endParaRPr lang="en-US"/>
          </a:p>
        </p:txBody>
      </p:sp>
      <p:sp>
        <p:nvSpPr>
          <p:cNvPr id="276482" name="Rectangle 2"/>
          <p:cNvSpPr>
            <a:spLocks noGrp="1" noRot="1" noChangeAspect="1" noChangeArrowheads="1" noTextEdit="1"/>
          </p:cNvSpPr>
          <p:nvPr>
            <p:ph type="sldImg"/>
          </p:nvPr>
        </p:nvSpPr>
        <p:spPr>
          <a:ln/>
        </p:spPr>
      </p:sp>
      <p:sp>
        <p:nvSpPr>
          <p:cNvPr id="27648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7C23D5-6158-4A0A-ACE8-4440836377C5}" type="slidenum">
              <a:rPr lang="en-US"/>
              <a:pPr/>
              <a:t>91</a:t>
            </a:fld>
            <a:endParaRPr lang="en-US"/>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552761-F1A6-407E-80FF-59979710463E}" type="slidenum">
              <a:rPr lang="en-US"/>
              <a:pPr/>
              <a:t>92</a:t>
            </a:fld>
            <a:endParaRPr lang="en-US"/>
          </a:p>
        </p:txBody>
      </p:sp>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09EFD9-43B0-4B3C-A3B4-A6C4304C9ACA}" type="slidenum">
              <a:rPr lang="en-US"/>
              <a:pPr/>
              <a:t>93</a:t>
            </a:fld>
            <a:endParaRPr lang="en-US"/>
          </a:p>
        </p:txBody>
      </p:sp>
      <p:sp>
        <p:nvSpPr>
          <p:cNvPr id="156674" name="Rectangle 2"/>
          <p:cNvSpPr>
            <a:spLocks noGrp="1" noRot="1" noChangeAspect="1" noChangeArrowheads="1" noTextEdit="1"/>
          </p:cNvSpPr>
          <p:nvPr>
            <p:ph type="sldImg"/>
          </p:nvPr>
        </p:nvSpPr>
        <p:spPr>
          <a:ln/>
        </p:spPr>
      </p:sp>
      <p:sp>
        <p:nvSpPr>
          <p:cNvPr id="156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95</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Interception is very important</a:t>
            </a:r>
          </a:p>
          <a:p>
            <a:r>
              <a:rPr lang="en-US" dirty="0"/>
              <a:t>Lousy at removing pathogens if they haven’t been flocculated</a:t>
            </a:r>
          </a:p>
          <a:p>
            <a:r>
              <a:rPr lang="en-US" dirty="0"/>
              <a:t>A 0.1mm particle has a </a:t>
            </a:r>
            <a:r>
              <a:rPr lang="en-US" dirty="0" err="1"/>
              <a:t>pC</a:t>
            </a:r>
            <a:r>
              <a:rPr lang="en-US" dirty="0"/>
              <a:t>* of 100!!!!!!!!!!</a:t>
            </a:r>
          </a:p>
          <a:p>
            <a:r>
              <a:rPr lang="en-US" dirty="0"/>
              <a:t>Either particles haven’t be</a:t>
            </a:r>
          </a:p>
          <a:p>
            <a:r>
              <a:rPr lang="en-US" dirty="0"/>
              <a:t>http://designserver.cee.cornell.edu/aguaclaracode/FiltrationModel.xmcden flocculated or attachment is poor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83E78A-5D06-4E65-A4CA-28E26DB5DE56}" type="slidenum">
              <a:rPr lang="en-US"/>
              <a:pPr/>
              <a:t>96</a:t>
            </a:fld>
            <a:endParaRPr lang="en-US"/>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r>
              <a:rPr lang="en-US" dirty="0"/>
              <a:t>Gravity is very important for these dense particles</a:t>
            </a:r>
          </a:p>
          <a:p>
            <a:r>
              <a:rPr lang="en-US" dirty="0"/>
              <a:t>http://designserver.cee.cornell.edu/aguaclaracode/FiltrationModel.xmcd</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http://designserver.cee.cornell.edu/aguaclaracode/FiltrationModel.xmcd</a:t>
            </a:r>
          </a:p>
          <a:p>
            <a:r>
              <a:rPr lang="en-US" dirty="0"/>
              <a:t>I see this as a big mystery. If</a:t>
            </a:r>
            <a:r>
              <a:rPr lang="en-US" baseline="0" dirty="0"/>
              <a:t> a sticky clay particle can’t attach to a floc in a floc blanket, then is it possible for a clay particle to attach to a sand grain? It would seem that interception (the flocculation mechanism) might not be a viable mechanism for attaching little particles to big particles. So perhaps this is actually about sedimentation!</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http://designserver.cee.cornell.edu/aguaclaracode/FiltrationModel.xmcd</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104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Po-</a:t>
            </a:r>
            <a:r>
              <a:rPr lang="en-US" dirty="0" err="1"/>
              <a:t>Hsun</a:t>
            </a:r>
            <a:r>
              <a:rPr lang="en-US" dirty="0"/>
              <a:t> Lin</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107</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110</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111</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tags" Target="../tags/tag96.xml"/><Relationship Id="rId7" Type="http://schemas.openxmlformats.org/officeDocument/2006/relationships/image" Target="../media/image157.png"/><Relationship Id="rId2" Type="http://schemas.openxmlformats.org/officeDocument/2006/relationships/tags" Target="../tags/tag95.xml"/><Relationship Id="rId1" Type="http://schemas.openxmlformats.org/officeDocument/2006/relationships/vmlDrawing" Target="../drawings/vmlDrawing6.vml"/><Relationship Id="rId6" Type="http://schemas.openxmlformats.org/officeDocument/2006/relationships/image" Target="../media/image156.wmf"/><Relationship Id="rId5" Type="http://schemas.openxmlformats.org/officeDocument/2006/relationships/oleObject" Target="file:///C:\Users\mw24\Google%20Drive\4540\Homework%2016\DC%20Filtration%20solution.xmcd\Selection%2043%207403%20480%207750" TargetMode="External"/><Relationship Id="rId4"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9.xml"/><Relationship Id="rId1" Type="http://schemas.openxmlformats.org/officeDocument/2006/relationships/vmlDrawing" Target="../drawings/vmlDrawing7.vml"/><Relationship Id="rId5" Type="http://schemas.openxmlformats.org/officeDocument/2006/relationships/image" Target="../media/image159.wmf"/><Relationship Id="rId4" Type="http://schemas.openxmlformats.org/officeDocument/2006/relationships/oleObject" Target="file:///C:\Users\mw24\Documents\AguaClara%20Code\FiltrationModel.xmcd\Selection%201035%202011%201443%202392" TargetMode="External"/></Relationships>
</file>

<file path=ppt/slides/_rels/slide105.xml.rels><?xml version="1.0" encoding="UTF-8" standalone="yes"?>
<Relationships xmlns="http://schemas.openxmlformats.org/package/2006/relationships"><Relationship Id="rId8" Type="http://schemas.openxmlformats.org/officeDocument/2006/relationships/image" Target="../media/image160.wmf"/><Relationship Id="rId3" Type="http://schemas.openxmlformats.org/officeDocument/2006/relationships/tags" Target="../tags/tag98.xml"/><Relationship Id="rId7" Type="http://schemas.openxmlformats.org/officeDocument/2006/relationships/oleObject" Target="file:///C:\Users\mw24\Google%20Drive\Mathcad%2015%20files\filtration%20particle%20size%20distribution.xmcd\Selection%2091%20843%20565%201200" TargetMode="External"/><Relationship Id="rId12" Type="http://schemas.openxmlformats.org/officeDocument/2006/relationships/image" Target="../media/image164.png"/><Relationship Id="rId2" Type="http://schemas.openxmlformats.org/officeDocument/2006/relationships/tags" Target="../tags/tag97.xml"/><Relationship Id="rId1" Type="http://schemas.openxmlformats.org/officeDocument/2006/relationships/vmlDrawing" Target="../drawings/vmlDrawing8.vml"/><Relationship Id="rId6" Type="http://schemas.openxmlformats.org/officeDocument/2006/relationships/slideLayout" Target="../slideLayouts/slideLayout19.xml"/><Relationship Id="rId11" Type="http://schemas.openxmlformats.org/officeDocument/2006/relationships/image" Target="../media/image163.png"/><Relationship Id="rId5" Type="http://schemas.openxmlformats.org/officeDocument/2006/relationships/tags" Target="../tags/tag100.xml"/><Relationship Id="rId10" Type="http://schemas.openxmlformats.org/officeDocument/2006/relationships/image" Target="../media/image162.png"/><Relationship Id="rId4" Type="http://schemas.openxmlformats.org/officeDocument/2006/relationships/tags" Target="../tags/tag99.xml"/><Relationship Id="rId9" Type="http://schemas.openxmlformats.org/officeDocument/2006/relationships/image" Target="../media/image161.png"/></Relationships>
</file>

<file path=ppt/slides/_rels/slide106.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166.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55.png"/><Relationship Id="rId5" Type="http://schemas.openxmlformats.org/officeDocument/2006/relationships/image" Target="../media/image165.png"/><Relationship Id="rId4"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05.xml"/><Relationship Id="rId1" Type="http://schemas.openxmlformats.org/officeDocument/2006/relationships/tags" Target="../tags/tag104.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10.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66.xml"/><Relationship Id="rId1" Type="http://schemas.openxmlformats.org/officeDocument/2006/relationships/slideLayout" Target="../slideLayouts/slideLayout15.xml"/><Relationship Id="rId5" Type="http://schemas.openxmlformats.org/officeDocument/2006/relationships/image" Target="../media/image170.png"/><Relationship Id="rId4" Type="http://schemas.openxmlformats.org/officeDocument/2006/relationships/image" Target="../media/image169.png"/></Relationships>
</file>

<file path=ppt/slides/_rels/slide1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7.xml"/><Relationship Id="rId1" Type="http://schemas.openxmlformats.org/officeDocument/2006/relationships/slideLayout" Target="../slideLayouts/slideLayout20.xml"/></Relationships>
</file>

<file path=ppt/slides/_rels/slide112.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72.emf"/><Relationship Id="rId18" Type="http://schemas.openxmlformats.org/officeDocument/2006/relationships/image" Target="../media/image177.png"/><Relationship Id="rId3" Type="http://schemas.openxmlformats.org/officeDocument/2006/relationships/tags" Target="../tags/tag108.xml"/><Relationship Id="rId21" Type="http://schemas.openxmlformats.org/officeDocument/2006/relationships/image" Target="../media/image181.png"/><Relationship Id="rId7" Type="http://schemas.openxmlformats.org/officeDocument/2006/relationships/tags" Target="../tags/tag112.xml"/><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tags" Target="../tags/tag107.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slideLayout" Target="../slideLayouts/slideLayout15.xml"/><Relationship Id="rId5" Type="http://schemas.openxmlformats.org/officeDocument/2006/relationships/tags" Target="../tags/tag110.xml"/><Relationship Id="rId15" Type="http://schemas.openxmlformats.org/officeDocument/2006/relationships/image" Target="../media/image174.png"/><Relationship Id="rId10" Type="http://schemas.openxmlformats.org/officeDocument/2006/relationships/tags" Target="../tags/tag115.xml"/><Relationship Id="rId19" Type="http://schemas.openxmlformats.org/officeDocument/2006/relationships/image" Target="../media/image178.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image" Target="../media/image173.png"/><Relationship Id="rId22" Type="http://schemas.openxmlformats.org/officeDocument/2006/relationships/image" Target="../media/image182.png"/></Relationships>
</file>

<file path=ppt/slides/_rels/slide11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tags" Target="../tags/tag118.xml"/><Relationship Id="rId7" Type="http://schemas.openxmlformats.org/officeDocument/2006/relationships/image" Target="../media/image172.emf"/><Relationship Id="rId12" Type="http://schemas.openxmlformats.org/officeDocument/2006/relationships/image" Target="../media/image186.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slideLayout" Target="../slideLayouts/slideLayout19.xml"/><Relationship Id="rId11" Type="http://schemas.openxmlformats.org/officeDocument/2006/relationships/image" Target="../media/image185.png"/><Relationship Id="rId5" Type="http://schemas.openxmlformats.org/officeDocument/2006/relationships/tags" Target="../tags/tag120.xml"/><Relationship Id="rId10" Type="http://schemas.openxmlformats.org/officeDocument/2006/relationships/image" Target="../media/image184.png"/><Relationship Id="rId4" Type="http://schemas.openxmlformats.org/officeDocument/2006/relationships/tags" Target="../tags/tag119.xml"/><Relationship Id="rId9" Type="http://schemas.openxmlformats.org/officeDocument/2006/relationships/image" Target="../media/image183.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9.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10.xm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3.xml"/><Relationship Id="rId7"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6.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5.png"/><Relationship Id="rId3" Type="http://schemas.openxmlformats.org/officeDocument/2006/relationships/tags" Target="../tags/tag16.xml"/><Relationship Id="rId21" Type="http://schemas.openxmlformats.org/officeDocument/2006/relationships/image" Target="../media/image50.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4.png"/><Relationship Id="rId2" Type="http://schemas.openxmlformats.org/officeDocument/2006/relationships/tags" Target="../tags/tag15.xml"/><Relationship Id="rId20" Type="http://schemas.openxmlformats.org/officeDocument/2006/relationships/image" Target="../media/image40.emf"/><Relationship Id="rId29" Type="http://schemas.openxmlformats.org/officeDocument/2006/relationships/image" Target="../media/image5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tags" Target="../tags/tag18.xml"/><Relationship Id="rId15" Type="http://schemas.openxmlformats.org/officeDocument/2006/relationships/image" Target="../media/image49.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8.xml"/><Relationship Id="rId7" Type="http://schemas.openxmlformats.org/officeDocument/2006/relationships/image" Target="../media/image6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png"/><Relationship Id="rId4" Type="http://schemas.openxmlformats.org/officeDocument/2006/relationships/tags" Target="../tags/tag29.xml"/><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8.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5.xml"/><Relationship Id="rId11" Type="http://schemas.openxmlformats.org/officeDocument/2006/relationships/image" Target="../media/image44.png"/><Relationship Id="rId5" Type="http://schemas.openxmlformats.org/officeDocument/2006/relationships/slideLayout" Target="../slideLayouts/slideLayout19.xml"/><Relationship Id="rId10" Type="http://schemas.openxmlformats.org/officeDocument/2006/relationships/image" Target="../media/image67.png"/><Relationship Id="rId4" Type="http://schemas.openxmlformats.org/officeDocument/2006/relationships/tags" Target="../tags/tag32.xml"/><Relationship Id="rId9"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5.xml"/><Relationship Id="rId5" Type="http://schemas.openxmlformats.org/officeDocument/2006/relationships/image" Target="../media/image40.em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tags" Target="../tags/tag34.xml"/><Relationship Id="rId7" Type="http://schemas.openxmlformats.org/officeDocument/2006/relationships/image" Target="../media/image72.png"/><Relationship Id="rId12" Type="http://schemas.openxmlformats.org/officeDocument/2006/relationships/image" Target="../media/image53.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36.xml"/><Relationship Id="rId10" Type="http://schemas.openxmlformats.org/officeDocument/2006/relationships/image" Target="../media/image49.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8.png"/><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2.xml"/><Relationship Id="rId7" Type="http://schemas.openxmlformats.org/officeDocument/2006/relationships/image" Target="../media/image7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9.jpeg"/><Relationship Id="rId5" Type="http://schemas.openxmlformats.org/officeDocument/2006/relationships/notesSlide" Target="../notesSlides/notesSlide29.xml"/><Relationship Id="rId4" Type="http://schemas.openxmlformats.org/officeDocument/2006/relationships/slideLayout" Target="../slideLayouts/slideLayout15.xml"/><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5.xml"/><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6.png"/><Relationship Id="rId5" Type="http://schemas.openxmlformats.org/officeDocument/2006/relationships/image" Target="../media/image49.jpeg"/><Relationship Id="rId4"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8.png"/><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9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image" Target="../media/image96.png"/><Relationship Id="rId3" Type="http://schemas.openxmlformats.org/officeDocument/2006/relationships/tags" Target="../tags/tag49.xml"/><Relationship Id="rId7" Type="http://schemas.openxmlformats.org/officeDocument/2006/relationships/slideLayout" Target="../slideLayouts/slideLayout7.xml"/><Relationship Id="rId12" Type="http://schemas.openxmlformats.org/officeDocument/2006/relationships/image" Target="../media/image8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95.png"/><Relationship Id="rId5" Type="http://schemas.openxmlformats.org/officeDocument/2006/relationships/tags" Target="../tags/tag51.xml"/><Relationship Id="rId15" Type="http://schemas.openxmlformats.org/officeDocument/2006/relationships/image" Target="../media/image98.png"/><Relationship Id="rId10" Type="http://schemas.openxmlformats.org/officeDocument/2006/relationships/image" Target="../media/image94.png"/><Relationship Id="rId4" Type="http://schemas.openxmlformats.org/officeDocument/2006/relationships/tags" Target="../tags/tag50.xml"/><Relationship Id="rId9" Type="http://schemas.openxmlformats.org/officeDocument/2006/relationships/image" Target="../media/image49.jpeg"/><Relationship Id="rId1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3.jpeg"/><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5.xml"/><Relationship Id="rId1" Type="http://schemas.openxmlformats.org/officeDocument/2006/relationships/slideLayout" Target="../slideLayouts/slideLayout15.xml"/><Relationship Id="rId4" Type="http://schemas.openxmlformats.org/officeDocument/2006/relationships/image" Target="../media/image105.jpg"/></Relationships>
</file>

<file path=ppt/slides/_rels/slide7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tags" Target="../tags/tag55.xml"/><Relationship Id="rId7" Type="http://schemas.openxmlformats.org/officeDocument/2006/relationships/notesSlide" Target="../notesSlides/notesSlide46.xml"/><Relationship Id="rId12" Type="http://schemas.openxmlformats.org/officeDocument/2006/relationships/image" Target="../media/image11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15.xml"/><Relationship Id="rId11" Type="http://schemas.openxmlformats.org/officeDocument/2006/relationships/image" Target="../media/image111.png"/><Relationship Id="rId5" Type="http://schemas.openxmlformats.org/officeDocument/2006/relationships/tags" Target="../tags/tag57.xml"/><Relationship Id="rId10" Type="http://schemas.openxmlformats.org/officeDocument/2006/relationships/image" Target="../media/image110.png"/><Relationship Id="rId4" Type="http://schemas.openxmlformats.org/officeDocument/2006/relationships/tags" Target="../tags/tag56.xml"/><Relationship Id="rId9" Type="http://schemas.openxmlformats.org/officeDocument/2006/relationships/image" Target="../media/image10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3" Type="http://schemas.openxmlformats.org/officeDocument/2006/relationships/hyperlink" Target="http://dx.doi.org/10.1061/(ASCE)EE.1943-7870.0000493" TargetMode="External"/><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5.xml"/><Relationship Id="rId1" Type="http://schemas.openxmlformats.org/officeDocument/2006/relationships/vmlDrawing" Target="../drawings/vmlDrawing3.vml"/><Relationship Id="rId5" Type="http://schemas.openxmlformats.org/officeDocument/2006/relationships/image" Target="../media/image115.emf"/><Relationship Id="rId4" Type="http://schemas.openxmlformats.org/officeDocument/2006/relationships/oleObject" Target="../embeddings/oleObject2.bin"/></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notesSlide" Target="../notesSlides/notesSlide5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notesSlide" Target="../notesSlides/notesSlide55.xml"/></Relationships>
</file>

<file path=ppt/slides/_rels/slide89.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slideLayout" Target="../slideLayouts/slideLayout15.xml"/><Relationship Id="rId18" Type="http://schemas.openxmlformats.org/officeDocument/2006/relationships/image" Target="../media/image123.png"/><Relationship Id="rId26" Type="http://schemas.openxmlformats.org/officeDocument/2006/relationships/image" Target="../media/image131.png"/><Relationship Id="rId3" Type="http://schemas.openxmlformats.org/officeDocument/2006/relationships/tags" Target="../tags/tag64.xml"/><Relationship Id="rId21" Type="http://schemas.openxmlformats.org/officeDocument/2006/relationships/image" Target="../media/image126.png"/><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image" Target="../media/image122.png"/><Relationship Id="rId25" Type="http://schemas.openxmlformats.org/officeDocument/2006/relationships/image" Target="../media/image130.png"/><Relationship Id="rId2" Type="http://schemas.openxmlformats.org/officeDocument/2006/relationships/tags" Target="../tags/tag63.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24" Type="http://schemas.openxmlformats.org/officeDocument/2006/relationships/image" Target="../media/image129.png"/><Relationship Id="rId5" Type="http://schemas.openxmlformats.org/officeDocument/2006/relationships/tags" Target="../tags/tag66.xml"/><Relationship Id="rId15" Type="http://schemas.openxmlformats.org/officeDocument/2006/relationships/image" Target="../media/image120.png"/><Relationship Id="rId23" Type="http://schemas.openxmlformats.org/officeDocument/2006/relationships/image" Target="../media/image128.png"/><Relationship Id="rId10" Type="http://schemas.openxmlformats.org/officeDocument/2006/relationships/tags" Target="../tags/tag71.xml"/><Relationship Id="rId19" Type="http://schemas.openxmlformats.org/officeDocument/2006/relationships/image" Target="../media/image124.png"/><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notesSlide" Target="../notesSlides/notesSlide56.xml"/><Relationship Id="rId22" Type="http://schemas.openxmlformats.org/officeDocument/2006/relationships/image" Target="../media/image12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8" Type="http://schemas.openxmlformats.org/officeDocument/2006/relationships/tags" Target="../tags/tag81.xml"/><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tags" Target="../tags/tag75.xml"/><Relationship Id="rId16" Type="http://schemas.openxmlformats.org/officeDocument/2006/relationships/image" Target="../media/image137.png"/><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image" Target="../media/image132.png"/><Relationship Id="rId5" Type="http://schemas.openxmlformats.org/officeDocument/2006/relationships/tags" Target="../tags/tag78.xml"/><Relationship Id="rId15" Type="http://schemas.openxmlformats.org/officeDocument/2006/relationships/image" Target="../media/image136.png"/><Relationship Id="rId10" Type="http://schemas.openxmlformats.org/officeDocument/2006/relationships/notesSlide" Target="../notesSlides/notesSlide57.xml"/><Relationship Id="rId4" Type="http://schemas.openxmlformats.org/officeDocument/2006/relationships/tags" Target="../tags/tag77.xml"/><Relationship Id="rId9" Type="http://schemas.openxmlformats.org/officeDocument/2006/relationships/slideLayout" Target="../slideLayouts/slideLayout15.xml"/><Relationship Id="rId14" Type="http://schemas.openxmlformats.org/officeDocument/2006/relationships/image" Target="../media/image135.png"/></Relationships>
</file>

<file path=ppt/slides/_rels/slide9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tags" Target="../tags/tag84.xml"/><Relationship Id="rId7" Type="http://schemas.openxmlformats.org/officeDocument/2006/relationships/image" Target="../media/image140.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notesSlide" Target="../notesSlides/notesSlide58.xml"/><Relationship Id="rId5" Type="http://schemas.openxmlformats.org/officeDocument/2006/relationships/slideLayout" Target="../slideLayouts/slideLayout19.xml"/><Relationship Id="rId10" Type="http://schemas.openxmlformats.org/officeDocument/2006/relationships/image" Target="../media/image142.png"/><Relationship Id="rId4" Type="http://schemas.openxmlformats.org/officeDocument/2006/relationships/tags" Target="../tags/tag85.xml"/><Relationship Id="rId9" Type="http://schemas.openxmlformats.org/officeDocument/2006/relationships/image" Target="../media/image122.png"/></Relationships>
</file>

<file path=ppt/slides/_rels/slide9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tags" Target="../tags/tag88.xml"/><Relationship Id="rId7" Type="http://schemas.openxmlformats.org/officeDocument/2006/relationships/image" Target="../media/image143.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180.png"/><Relationship Id="rId5" Type="http://schemas.openxmlformats.org/officeDocument/2006/relationships/notesSlide" Target="../notesSlides/notesSlide59.xml"/><Relationship Id="rId4" Type="http://schemas.openxmlformats.org/officeDocument/2006/relationships/slideLayout" Target="../slideLayouts/slideLayout15.xml"/><Relationship Id="rId9" Type="http://schemas.openxmlformats.org/officeDocument/2006/relationships/image" Target="../media/image145.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notesSlide" Target="../notesSlides/notesSlide6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9.xml"/><Relationship Id="rId1" Type="http://schemas.openxmlformats.org/officeDocument/2006/relationships/tags" Target="../tags/tag91.xml"/><Relationship Id="rId5" Type="http://schemas.openxmlformats.org/officeDocument/2006/relationships/image" Target="../media/image149.wmf"/><Relationship Id="rId4" Type="http://schemas.openxmlformats.org/officeDocument/2006/relationships/image" Target="../media/image148.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9.xml"/><Relationship Id="rId1" Type="http://schemas.openxmlformats.org/officeDocument/2006/relationships/tags" Target="../tags/tag92.xml"/><Relationship Id="rId5" Type="http://schemas.openxmlformats.org/officeDocument/2006/relationships/image" Target="../media/image151.emf"/><Relationship Id="rId4" Type="http://schemas.openxmlformats.org/officeDocument/2006/relationships/image" Target="../media/image150.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9.xml"/><Relationship Id="rId1" Type="http://schemas.openxmlformats.org/officeDocument/2006/relationships/vmlDrawing" Target="../drawings/vmlDrawing4.vml"/><Relationship Id="rId5" Type="http://schemas.openxmlformats.org/officeDocument/2006/relationships/image" Target="../media/image152.wmf"/><Relationship Id="rId4" Type="http://schemas.openxmlformats.org/officeDocument/2006/relationships/oleObject" Target="file:///C:\Users\mw24\Documents\Final%20Designs\FiltrationModel.xmcd\Selection%20459%202011%20887%202392"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slideLayout" Target="../slideLayouts/slideLayout15.xml"/><Relationship Id="rId1" Type="http://schemas.openxmlformats.org/officeDocument/2006/relationships/tags" Target="../tags/tag93.xml"/></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94.xml"/><Relationship Id="rId1" Type="http://schemas.openxmlformats.org/officeDocument/2006/relationships/vmlDrawing" Target="../drawings/vmlDrawing5.vml"/><Relationship Id="rId6" Type="http://schemas.openxmlformats.org/officeDocument/2006/relationships/image" Target="../media/image155.png"/><Relationship Id="rId5" Type="http://schemas.openxmlformats.org/officeDocument/2006/relationships/image" Target="../media/image154.wmf"/><Relationship Id="rId4" Type="http://schemas.openxmlformats.org/officeDocument/2006/relationships/oleObject" Target="file:///C:\Users\mw24\Google%20Drive\4540\Homework%2016\DC%20Filtration%20solution.xmcd\Selection%2075%206851%20509%207176"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series of restrictions takes a toll on even the small particles</a:t>
            </a:r>
          </a:p>
        </p:txBody>
      </p:sp>
      <p:graphicFrame>
        <p:nvGraphicFramePr>
          <p:cNvPr id="4" name="Object 3"/>
          <p:cNvGraphicFramePr>
            <a:graphicFrameLocks noChangeAspect="1"/>
          </p:cNvGraphicFramePr>
          <p:nvPr>
            <p:extLst>
              <p:ext uri="{D42A27DB-BD31-4B8C-83A1-F6EECF244321}">
                <p14:modId xmlns:p14="http://schemas.microsoft.com/office/powerpoint/2010/main" val="373005165"/>
              </p:ext>
            </p:extLst>
          </p:nvPr>
        </p:nvGraphicFramePr>
        <p:xfrm>
          <a:off x="3929974" y="2110367"/>
          <a:ext cx="4162425" cy="3305175"/>
        </p:xfrm>
        <a:graphic>
          <a:graphicData uri="http://schemas.openxmlformats.org/presentationml/2006/ole">
            <mc:AlternateContent xmlns:mc="http://schemas.openxmlformats.org/markup-compatibility/2006">
              <mc:Choice xmlns:v="urn:schemas-microsoft-com:vml" Requires="v">
                <p:oleObj spid="_x0000_s1264748" name="Mathcad" r:id="rId5" imgW="4162320" imgH="3305160" progId="Mathcad">
                  <p:link updateAutomatic="1"/>
                </p:oleObj>
              </mc:Choice>
              <mc:Fallback>
                <p:oleObj name="Mathcad" r:id="rId5" imgW="4162320" imgH="3305160" progId="Mathcad">
                  <p:link updateAutomatic="1"/>
                  <p:pic>
                    <p:nvPicPr>
                      <p:cNvPr id="0" name=""/>
                      <p:cNvPicPr/>
                      <p:nvPr/>
                    </p:nvPicPr>
                    <p:blipFill>
                      <a:blip r:embed="rId6"/>
                      <a:stretch>
                        <a:fillRect/>
                      </a:stretch>
                    </p:blipFill>
                    <p:spPr>
                      <a:xfrm>
                        <a:off x="3929974" y="2110367"/>
                        <a:ext cx="4162425" cy="3305175"/>
                      </a:xfrm>
                      <a:prstGeom prst="rect">
                        <a:avLst/>
                      </a:prstGeom>
                    </p:spPr>
                  </p:pic>
                </p:oleObj>
              </mc:Fallback>
            </mc:AlternateContent>
          </a:graphicData>
        </a:graphic>
      </p:graphicFrame>
      <p:sp>
        <p:nvSpPr>
          <p:cNvPr id="7" name="TextBox 6"/>
          <p:cNvSpPr txBox="1"/>
          <p:nvPr/>
        </p:nvSpPr>
        <p:spPr>
          <a:xfrm>
            <a:off x="214686" y="1689954"/>
            <a:ext cx="3848431" cy="1569660"/>
          </a:xfrm>
          <a:prstGeom prst="rect">
            <a:avLst/>
          </a:prstGeom>
          <a:noFill/>
        </p:spPr>
        <p:txBody>
          <a:bodyPr wrap="square" rtlCol="0">
            <a:spAutoFit/>
          </a:bodyPr>
          <a:lstStyle/>
          <a:p>
            <a:r>
              <a:rPr lang="en-US" sz="2400" b="0" dirty="0">
                <a:latin typeface="+mn-lt"/>
              </a:rPr>
              <a:t>If we assume complete mixing in each pore then the probability of slipping through N pores is</a:t>
            </a:r>
          </a:p>
        </p:txBody>
      </p:sp>
      <p:sp>
        <p:nvSpPr>
          <p:cNvPr id="8" name="TextBox 7"/>
          <p:cNvSpPr txBox="1"/>
          <p:nvPr/>
        </p:nvSpPr>
        <p:spPr>
          <a:xfrm>
            <a:off x="3913892" y="1786229"/>
            <a:ext cx="5022174" cy="461665"/>
          </a:xfrm>
          <a:prstGeom prst="rect">
            <a:avLst/>
          </a:prstGeom>
          <a:noFill/>
        </p:spPr>
        <p:txBody>
          <a:bodyPr wrap="square" rtlCol="0">
            <a:spAutoFit/>
          </a:bodyPr>
          <a:lstStyle/>
          <a:p>
            <a:r>
              <a:rPr lang="en-US" sz="2400" b="0" dirty="0">
                <a:latin typeface="+mn-lt"/>
              </a:rPr>
              <a:t>Number of pores to get 90% removal</a:t>
            </a:r>
          </a:p>
        </p:txBody>
      </p:sp>
      <p:sp>
        <p:nvSpPr>
          <p:cNvPr id="9" name="TextBox 8"/>
          <p:cNvSpPr txBox="1"/>
          <p:nvPr/>
        </p:nvSpPr>
        <p:spPr>
          <a:xfrm>
            <a:off x="384838" y="4267089"/>
            <a:ext cx="2899051" cy="1200329"/>
          </a:xfrm>
          <a:prstGeom prst="rect">
            <a:avLst/>
          </a:prstGeom>
          <a:noFill/>
        </p:spPr>
        <p:txBody>
          <a:bodyPr wrap="square" rtlCol="0">
            <a:spAutoFit/>
          </a:bodyPr>
          <a:lstStyle/>
          <a:p>
            <a:r>
              <a:rPr lang="en-US" sz="2400" b="0" dirty="0">
                <a:latin typeface="+mn-lt"/>
              </a:rPr>
              <a:t>Number of pores to get a target fraction remaining</a:t>
            </a:r>
          </a:p>
        </p:txBody>
      </p:sp>
      <p:sp>
        <p:nvSpPr>
          <p:cNvPr id="10" name="TextBox 9"/>
          <p:cNvSpPr txBox="1"/>
          <p:nvPr/>
        </p:nvSpPr>
        <p:spPr>
          <a:xfrm>
            <a:off x="3939070" y="5626762"/>
            <a:ext cx="4910731" cy="1200329"/>
          </a:xfrm>
          <a:prstGeom prst="rect">
            <a:avLst/>
          </a:prstGeom>
          <a:noFill/>
        </p:spPr>
        <p:txBody>
          <a:bodyPr wrap="square" rtlCol="0">
            <a:spAutoFit/>
          </a:bodyPr>
          <a:lstStyle/>
          <a:p>
            <a:r>
              <a:rPr lang="en-US" sz="2400" b="0" dirty="0">
                <a:latin typeface="+mn-lt"/>
              </a:rPr>
              <a:t>How much mixing happens in each pore? Is the outer ring of fluid refreshed?</a:t>
            </a:r>
          </a:p>
        </p:txBody>
      </p:sp>
      <p:pic>
        <p:nvPicPr>
          <p:cNvPr id="3" name="Picture 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84838" y="3320175"/>
            <a:ext cx="3311238" cy="664381"/>
          </a:xfrm>
          <a:prstGeom prst="rect">
            <a:avLst/>
          </a:prstGeom>
        </p:spPr>
      </p:pic>
      <p:pic>
        <p:nvPicPr>
          <p:cNvPr id="5" name="Picture 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90364" y="5626762"/>
            <a:ext cx="2687999" cy="789333"/>
          </a:xfrm>
          <a:prstGeom prst="rect">
            <a:avLst/>
          </a:prstGeom>
        </p:spPr>
      </p:pic>
    </p:spTree>
    <p:extLst>
      <p:ext uri="{BB962C8B-B14F-4D97-AF65-F5344CB8AC3E}">
        <p14:creationId xmlns:p14="http://schemas.microsoft.com/office/powerpoint/2010/main" val="2307898818"/>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Tiny (or slippery) bad guys sneak through all the security</a:t>
            </a:r>
          </a:p>
        </p:txBody>
      </p:sp>
      <p:sp>
        <p:nvSpPr>
          <p:cNvPr id="3" name="Content Placeholder 2"/>
          <p:cNvSpPr>
            <a:spLocks noGrp="1"/>
          </p:cNvSpPr>
          <p:nvPr>
            <p:ph idx="1"/>
          </p:nvPr>
        </p:nvSpPr>
        <p:spPr/>
        <p:txBody>
          <a:bodyPr/>
          <a:lstStyle/>
          <a:p>
            <a:r>
              <a:rPr lang="en-US" sz="2800" dirty="0"/>
              <a:t>Some small particles escape flocculation, floc blanket, plate settlers, and filter</a:t>
            </a:r>
          </a:p>
          <a:p>
            <a:pPr lvl="1"/>
            <a:r>
              <a:rPr lang="en-US" sz="2400" dirty="0"/>
              <a:t>Because they are small </a:t>
            </a:r>
            <a:r>
              <a:rPr lang="en-US" sz="1800" dirty="0"/>
              <a:t>(not likely because effluent turbidity stayed the same when flow rate was decreased in a filter)</a:t>
            </a:r>
          </a:p>
          <a:p>
            <a:pPr lvl="1"/>
            <a:r>
              <a:rPr lang="en-US" sz="2400" dirty="0"/>
              <a:t>Or because a few particles aren’t coated with nanoparticles (they are slippery)</a:t>
            </a:r>
          </a:p>
          <a:p>
            <a:pPr lvl="2"/>
            <a:r>
              <a:rPr lang="en-US" sz="2000" dirty="0"/>
              <a:t>Because they never got enough nanoparticles of coagulant</a:t>
            </a:r>
          </a:p>
          <a:p>
            <a:pPr lvl="2"/>
            <a:r>
              <a:rPr lang="en-US" sz="2000" dirty="0"/>
              <a:t>Or the nanoparticles were sheared off during </a:t>
            </a:r>
          </a:p>
          <a:p>
            <a:pPr lvl="3"/>
            <a:r>
              <a:rPr lang="en-US" sz="1800" dirty="0"/>
              <a:t>Failed attachments</a:t>
            </a:r>
          </a:p>
          <a:p>
            <a:pPr lvl="3"/>
            <a:r>
              <a:rPr lang="en-US" sz="1800" dirty="0"/>
              <a:t>Breakup</a:t>
            </a:r>
          </a:p>
          <a:p>
            <a:r>
              <a:rPr lang="en-US" sz="2800" dirty="0"/>
              <a:t>How could we determine if it is small size or lack of nanoparticles or something else?</a:t>
            </a:r>
          </a:p>
        </p:txBody>
      </p:sp>
    </p:spTree>
    <p:extLst>
      <p:ext uri="{BB962C8B-B14F-4D97-AF65-F5344CB8AC3E}">
        <p14:creationId xmlns:p14="http://schemas.microsoft.com/office/powerpoint/2010/main" val="200855178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What could cause slippery particles (with too few nanoparticles)?</a:t>
            </a:r>
          </a:p>
        </p:txBody>
      </p:sp>
      <p:sp>
        <p:nvSpPr>
          <p:cNvPr id="3" name="Content Placeholder 2"/>
          <p:cNvSpPr>
            <a:spLocks noGrp="1"/>
          </p:cNvSpPr>
          <p:nvPr>
            <p:ph idx="1"/>
          </p:nvPr>
        </p:nvSpPr>
        <p:spPr>
          <a:xfrm>
            <a:off x="457200" y="1600200"/>
            <a:ext cx="5124616" cy="4525963"/>
          </a:xfrm>
        </p:spPr>
        <p:txBody>
          <a:bodyPr/>
          <a:lstStyle/>
          <a:p>
            <a:r>
              <a:rPr lang="en-US" dirty="0"/>
              <a:t>Pulsing peristaltic pumps</a:t>
            </a:r>
          </a:p>
          <a:p>
            <a:r>
              <a:rPr lang="en-US" dirty="0"/>
              <a:t>Statistical variability given small number of nanoparticles  per clay</a:t>
            </a:r>
          </a:p>
          <a:p>
            <a:r>
              <a:rPr lang="en-US" dirty="0"/>
              <a:t>Nanoparticles removed during unsuccessful collisions (this could occur during flocculation and/or during filtration</a:t>
            </a:r>
          </a:p>
          <a:p>
            <a:endParaRPr lang="en-US" dirty="0"/>
          </a:p>
          <a:p>
            <a:pPr lvl="1"/>
            <a:endParaRPr lang="en-US" dirty="0"/>
          </a:p>
          <a:p>
            <a:pPr lv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0740" y="1541680"/>
            <a:ext cx="3713259" cy="2609736"/>
          </a:xfrm>
          <a:prstGeom prst="rect">
            <a:avLst/>
          </a:prstGeom>
        </p:spPr>
      </p:pic>
    </p:spTree>
    <p:extLst>
      <p:ext uri="{BB962C8B-B14F-4D97-AF65-F5344CB8AC3E}">
        <p14:creationId xmlns:p14="http://schemas.microsoft.com/office/powerpoint/2010/main" val="60371338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Flocs on their way to the filter</a:t>
            </a:r>
          </a:p>
        </p:txBody>
      </p:sp>
      <p:sp>
        <p:nvSpPr>
          <p:cNvPr id="3" name="Content Placeholder 2"/>
          <p:cNvSpPr>
            <a:spLocks noGrp="1"/>
          </p:cNvSpPr>
          <p:nvPr>
            <p:ph idx="1"/>
          </p:nvPr>
        </p:nvSpPr>
        <p:spPr/>
        <p:txBody>
          <a:bodyPr/>
          <a:lstStyle/>
          <a:p>
            <a:r>
              <a:rPr lang="en-US" dirty="0"/>
              <a:t>We use weirs and free fall to ensure that the flow is divided equally between filters and is not affected by the head loss of the filter</a:t>
            </a:r>
          </a:p>
          <a:p>
            <a:r>
              <a:rPr lang="en-US" dirty="0"/>
              <a:t>The elevation drop into the entrance box is approximately 0.4 m.</a:t>
            </a:r>
          </a:p>
          <a:p>
            <a:r>
              <a:rPr lang="en-US" dirty="0"/>
              <a:t>Velocity is 2.8 m/s</a:t>
            </a:r>
          </a:p>
          <a:p>
            <a:r>
              <a:rPr lang="en-US" dirty="0"/>
              <a:t>If we assume a 1 cm thick jet of water then the energy dissipation rate is 140 W/kg</a:t>
            </a:r>
          </a:p>
          <a:p>
            <a:r>
              <a:rPr lang="en-US" dirty="0"/>
              <a:t>The max diameter of a floc is thus 14 </a:t>
            </a:r>
            <a:r>
              <a:rPr lang="en-US" dirty="0">
                <a:latin typeface="Symbol" pitchFamily="18" charset="2"/>
              </a:rPr>
              <a:t>m</a:t>
            </a:r>
            <a:r>
              <a:rPr lang="en-US" dirty="0"/>
              <a:t>m</a:t>
            </a:r>
          </a:p>
        </p:txBody>
      </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removal efficiency increases rapidly with floc size</a:t>
            </a:r>
          </a:p>
        </p:txBody>
      </p:sp>
      <p:sp>
        <p:nvSpPr>
          <p:cNvPr id="6" name="TextBox 5"/>
          <p:cNvSpPr txBox="1"/>
          <p:nvPr/>
        </p:nvSpPr>
        <p:spPr>
          <a:xfrm>
            <a:off x="354843" y="1883390"/>
            <a:ext cx="3316406" cy="3539430"/>
          </a:xfrm>
          <a:prstGeom prst="rect">
            <a:avLst/>
          </a:prstGeom>
          <a:noFill/>
        </p:spPr>
        <p:txBody>
          <a:bodyPr wrap="square" rtlCol="0">
            <a:spAutoFit/>
          </a:bodyPr>
          <a:lstStyle/>
          <a:p>
            <a:r>
              <a:rPr lang="en-US" b="0" dirty="0"/>
              <a:t>Perhaps filter performance is largely controlled by the size distribution of influent flocs. We need particle size distribution entering and exiting the filter</a:t>
            </a:r>
          </a:p>
        </p:txBody>
      </p:sp>
      <p:sp>
        <p:nvSpPr>
          <p:cNvPr id="7" name="TextBox 6"/>
          <p:cNvSpPr txBox="1"/>
          <p:nvPr/>
        </p:nvSpPr>
        <p:spPr>
          <a:xfrm>
            <a:off x="300251" y="5568287"/>
            <a:ext cx="4189862" cy="954107"/>
          </a:xfrm>
          <a:prstGeom prst="rect">
            <a:avLst/>
          </a:prstGeom>
          <a:noFill/>
        </p:spPr>
        <p:txBody>
          <a:bodyPr wrap="square" rtlCol="0">
            <a:spAutoFit/>
          </a:bodyPr>
          <a:lstStyle/>
          <a:p>
            <a:r>
              <a:rPr lang="en-US" b="0" dirty="0"/>
              <a:t>Individual clay particles would be hard to capture</a:t>
            </a:r>
          </a:p>
        </p:txBody>
      </p:sp>
      <p:graphicFrame>
        <p:nvGraphicFramePr>
          <p:cNvPr id="2" name="Object 1"/>
          <p:cNvGraphicFramePr>
            <a:graphicFrameLocks noChangeAspect="1"/>
          </p:cNvGraphicFramePr>
          <p:nvPr>
            <p:extLst>
              <p:ext uri="{D42A27DB-BD31-4B8C-83A1-F6EECF244321}">
                <p14:modId xmlns:p14="http://schemas.microsoft.com/office/powerpoint/2010/main" val="3498744943"/>
              </p:ext>
            </p:extLst>
          </p:nvPr>
        </p:nvGraphicFramePr>
        <p:xfrm>
          <a:off x="4426703" y="2172427"/>
          <a:ext cx="3886200" cy="3629025"/>
        </p:xfrm>
        <a:graphic>
          <a:graphicData uri="http://schemas.openxmlformats.org/presentationml/2006/ole">
            <mc:AlternateContent xmlns:mc="http://schemas.openxmlformats.org/markup-compatibility/2006">
              <mc:Choice xmlns:v="urn:schemas-microsoft-com:vml" Requires="v">
                <p:oleObj spid="_x0000_s1060013" name="Mathcad" r:id="rId4" imgW="3886200" imgH="3629160" progId="Mathcad">
                  <p:link updateAutomatic="1"/>
                </p:oleObj>
              </mc:Choice>
              <mc:Fallback>
                <p:oleObj name="Mathcad" r:id="rId4" imgW="3886200" imgH="3629160" progId="Mathcad">
                  <p:link updateAutomatic="1"/>
                  <p:pic>
                    <p:nvPicPr>
                      <p:cNvPr id="0" name=""/>
                      <p:cNvPicPr/>
                      <p:nvPr/>
                    </p:nvPicPr>
                    <p:blipFill>
                      <a:blip r:embed="rId5"/>
                      <a:stretch>
                        <a:fillRect/>
                      </a:stretch>
                    </p:blipFill>
                    <p:spPr>
                      <a:xfrm>
                        <a:off x="4426703" y="2172427"/>
                        <a:ext cx="3886200" cy="3629025"/>
                      </a:xfrm>
                      <a:prstGeom prst="rect">
                        <a:avLst/>
                      </a:prstGeom>
                    </p:spPr>
                  </p:pic>
                </p:oleObj>
              </mc:Fallback>
            </mc:AlternateContent>
          </a:graphicData>
        </a:graphic>
      </p:graphicFrame>
      <p:sp>
        <p:nvSpPr>
          <p:cNvPr id="3" name="TextBox 2"/>
          <p:cNvSpPr txBox="1"/>
          <p:nvPr/>
        </p:nvSpPr>
        <p:spPr>
          <a:xfrm>
            <a:off x="4936210" y="6076227"/>
            <a:ext cx="3456395" cy="461665"/>
          </a:xfrm>
          <a:prstGeom prst="rect">
            <a:avLst/>
          </a:prstGeom>
          <a:noFill/>
        </p:spPr>
        <p:txBody>
          <a:bodyPr wrap="none" rtlCol="0">
            <a:spAutoFit/>
          </a:bodyPr>
          <a:lstStyle/>
          <a:p>
            <a:r>
              <a:rPr lang="en-US" sz="2400" b="0" dirty="0"/>
              <a:t>20 cm bed of 0.5 mm sand</a:t>
            </a:r>
          </a:p>
        </p:txBody>
      </p:sp>
    </p:spTree>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Filtration of mixed particle sizes</a:t>
            </a:r>
          </a:p>
        </p:txBody>
      </p:sp>
      <p:sp>
        <p:nvSpPr>
          <p:cNvPr id="5" name="TextBox 4"/>
          <p:cNvSpPr txBox="1"/>
          <p:nvPr/>
        </p:nvSpPr>
        <p:spPr>
          <a:xfrm>
            <a:off x="2723026" y="1602195"/>
            <a:ext cx="1683437" cy="369332"/>
          </a:xfrm>
          <a:prstGeom prst="rect">
            <a:avLst/>
          </a:prstGeom>
          <a:noFill/>
        </p:spPr>
        <p:txBody>
          <a:bodyPr wrap="square" rtlCol="0">
            <a:spAutoFit/>
          </a:bodyPr>
          <a:lstStyle/>
          <a:p>
            <a:r>
              <a:rPr lang="en-US" sz="1800" b="0" dirty="0"/>
              <a:t>Filtration model</a:t>
            </a:r>
          </a:p>
        </p:txBody>
      </p:sp>
      <p:sp>
        <p:nvSpPr>
          <p:cNvPr id="6" name="TextBox 5"/>
          <p:cNvSpPr txBox="1"/>
          <p:nvPr/>
        </p:nvSpPr>
        <p:spPr>
          <a:xfrm>
            <a:off x="2530366" y="2080772"/>
            <a:ext cx="5368159" cy="646331"/>
          </a:xfrm>
          <a:prstGeom prst="rect">
            <a:avLst/>
          </a:prstGeom>
          <a:noFill/>
        </p:spPr>
        <p:txBody>
          <a:bodyPr wrap="square" rtlCol="0">
            <a:spAutoFit/>
          </a:bodyPr>
          <a:lstStyle/>
          <a:p>
            <a:r>
              <a:rPr lang="en-US" sz="1800" b="0" dirty="0"/>
              <a:t>Definition of </a:t>
            </a:r>
            <a:r>
              <a:rPr lang="en-US" sz="1800" b="0" dirty="0" err="1"/>
              <a:t>pC</a:t>
            </a:r>
            <a:r>
              <a:rPr lang="en-US" sz="1800" b="0" dirty="0"/>
              <a:t>* where </a:t>
            </a:r>
            <a:r>
              <a:rPr lang="en-US" sz="1800" b="0" dirty="0" err="1"/>
              <a:t>i</a:t>
            </a:r>
            <a:r>
              <a:rPr lang="en-US" sz="1800" b="0" dirty="0"/>
              <a:t> represents the bins containing different size fractions</a:t>
            </a:r>
          </a:p>
        </p:txBody>
      </p:sp>
      <p:graphicFrame>
        <p:nvGraphicFramePr>
          <p:cNvPr id="9" name="Object 8"/>
          <p:cNvGraphicFramePr>
            <a:graphicFrameLocks noChangeAspect="1"/>
          </p:cNvGraphicFramePr>
          <p:nvPr>
            <p:extLst>
              <p:ext uri="{D42A27DB-BD31-4B8C-83A1-F6EECF244321}">
                <p14:modId xmlns:p14="http://schemas.microsoft.com/office/powerpoint/2010/main" val="1414495181"/>
              </p:ext>
            </p:extLst>
          </p:nvPr>
        </p:nvGraphicFramePr>
        <p:xfrm>
          <a:off x="4159140" y="3131919"/>
          <a:ext cx="4514850" cy="3400425"/>
        </p:xfrm>
        <a:graphic>
          <a:graphicData uri="http://schemas.openxmlformats.org/presentationml/2006/ole">
            <mc:AlternateContent xmlns:mc="http://schemas.openxmlformats.org/markup-compatibility/2006">
              <mc:Choice xmlns:v="urn:schemas-microsoft-com:vml" Requires="v">
                <p:oleObj spid="_x0000_s1258801" name="Mathcad" r:id="rId7" imgW="4514760" imgH="3400560" progId="Mathcad">
                  <p:link updateAutomatic="1"/>
                </p:oleObj>
              </mc:Choice>
              <mc:Fallback>
                <p:oleObj name="Mathcad" r:id="rId7" imgW="4514760" imgH="3400560" progId="Mathcad">
                  <p:link updateAutomatic="1"/>
                  <p:pic>
                    <p:nvPicPr>
                      <p:cNvPr id="0" name=""/>
                      <p:cNvPicPr/>
                      <p:nvPr/>
                    </p:nvPicPr>
                    <p:blipFill>
                      <a:blip r:embed="rId8"/>
                      <a:stretch>
                        <a:fillRect/>
                      </a:stretch>
                    </p:blipFill>
                    <p:spPr>
                      <a:xfrm>
                        <a:off x="4159140" y="3131919"/>
                        <a:ext cx="4514850" cy="3400425"/>
                      </a:xfrm>
                      <a:prstGeom prst="rect">
                        <a:avLst/>
                      </a:prstGeom>
                    </p:spPr>
                  </p:pic>
                </p:oleObj>
              </mc:Fallback>
            </mc:AlternateContent>
          </a:graphicData>
        </a:graphic>
      </p:graphicFrame>
      <p:sp>
        <p:nvSpPr>
          <p:cNvPr id="10" name="TextBox 9"/>
          <p:cNvSpPr txBox="1"/>
          <p:nvPr/>
        </p:nvSpPr>
        <p:spPr>
          <a:xfrm>
            <a:off x="307427" y="5656403"/>
            <a:ext cx="3162723" cy="923330"/>
          </a:xfrm>
          <a:prstGeom prst="rect">
            <a:avLst/>
          </a:prstGeom>
          <a:noFill/>
        </p:spPr>
        <p:txBody>
          <a:bodyPr wrap="square" rtlCol="0">
            <a:spAutoFit/>
          </a:bodyPr>
          <a:lstStyle/>
          <a:p>
            <a:r>
              <a:rPr lang="en-US" sz="1800" b="0" dirty="0"/>
              <a:t>Mixtures produce nonlinear relationship between </a:t>
            </a:r>
            <a:r>
              <a:rPr lang="en-US" sz="1800" b="0" dirty="0" err="1"/>
              <a:t>pC</a:t>
            </a:r>
            <a:r>
              <a:rPr lang="en-US" sz="1800" b="0" dirty="0"/>
              <a:t>* and filter bed depth</a:t>
            </a:r>
          </a:p>
        </p:txBody>
      </p:sp>
      <p:sp>
        <p:nvSpPr>
          <p:cNvPr id="12" name="TextBox 11"/>
          <p:cNvSpPr txBox="1"/>
          <p:nvPr/>
        </p:nvSpPr>
        <p:spPr>
          <a:xfrm>
            <a:off x="2611178" y="2865962"/>
            <a:ext cx="3905877" cy="369332"/>
          </a:xfrm>
          <a:prstGeom prst="rect">
            <a:avLst/>
          </a:prstGeom>
          <a:noFill/>
        </p:spPr>
        <p:txBody>
          <a:bodyPr wrap="none" rtlCol="0">
            <a:spAutoFit/>
          </a:bodyPr>
          <a:lstStyle/>
          <a:p>
            <a:r>
              <a:rPr lang="en-US" sz="1800" b="0" dirty="0"/>
              <a:t>Effluent concentration of each size class</a:t>
            </a:r>
          </a:p>
        </p:txBody>
      </p:sp>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1090" y="1660385"/>
            <a:ext cx="1796571" cy="254476"/>
          </a:xfrm>
          <a:prstGeom prst="rect">
            <a:avLst/>
          </a:prstGeom>
        </p:spPr>
      </p:pic>
      <p:pic>
        <p:nvPicPr>
          <p:cNvPr id="4" name="Picture 3"/>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1090" y="2243159"/>
            <a:ext cx="1895619" cy="304762"/>
          </a:xfrm>
          <a:prstGeom prst="rect">
            <a:avLst/>
          </a:prstGeom>
        </p:spPr>
      </p:pic>
      <p:pic>
        <p:nvPicPr>
          <p:cNvPr id="7" name="Picture 6"/>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83588" y="2940477"/>
            <a:ext cx="2386286" cy="301714"/>
          </a:xfrm>
          <a:prstGeom prst="rect">
            <a:avLst/>
          </a:prstGeom>
        </p:spPr>
      </p:pic>
      <p:pic>
        <p:nvPicPr>
          <p:cNvPr id="8" name="Picture 7"/>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07427" y="3638552"/>
            <a:ext cx="3507798" cy="1657211"/>
          </a:xfrm>
          <a:prstGeom prst="rect">
            <a:avLst/>
          </a:prstGeom>
        </p:spPr>
      </p:pic>
    </p:spTree>
    <p:extLst>
      <p:ext uri="{BB962C8B-B14F-4D97-AF65-F5344CB8AC3E}">
        <p14:creationId xmlns:p14="http://schemas.microsoft.com/office/powerpoint/2010/main" val="1639956976"/>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bwMode="auto">
          <a:xfrm>
            <a:off x="6615829" y="4267696"/>
            <a:ext cx="744771" cy="147462"/>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Interception </a:t>
            </a:r>
          </a:p>
        </p:txBody>
      </p:sp>
      <p:sp>
        <p:nvSpPr>
          <p:cNvPr id="3" name="Content Placeholder 2"/>
          <p:cNvSpPr>
            <a:spLocks noGrp="1"/>
          </p:cNvSpPr>
          <p:nvPr>
            <p:ph idx="1"/>
          </p:nvPr>
        </p:nvSpPr>
        <p:spPr>
          <a:xfrm>
            <a:off x="457200" y="1600200"/>
            <a:ext cx="6134432" cy="4525963"/>
          </a:xfrm>
        </p:spPr>
        <p:txBody>
          <a:bodyPr/>
          <a:lstStyle/>
          <a:p>
            <a:r>
              <a:rPr lang="en-US" dirty="0"/>
              <a:t>D</a:t>
            </a:r>
            <a:r>
              <a:rPr lang="en-US" baseline="-25000" dirty="0"/>
              <a:t>E</a:t>
            </a:r>
            <a:r>
              <a:rPr lang="en-US" dirty="0"/>
              <a:t> Expanded diameter </a:t>
            </a:r>
            <a:br>
              <a:rPr lang="en-US" dirty="0"/>
            </a:br>
            <a:r>
              <a:rPr lang="en-US" dirty="0"/>
              <a:t>(big pore)</a:t>
            </a:r>
          </a:p>
          <a:p>
            <a:r>
              <a:rPr lang="en-US" dirty="0"/>
              <a:t>D</a:t>
            </a:r>
            <a:r>
              <a:rPr lang="en-US" baseline="-25000" dirty="0"/>
              <a:t>C</a:t>
            </a:r>
            <a:r>
              <a:rPr lang="en-US" dirty="0"/>
              <a:t> Contracted diameter</a:t>
            </a:r>
          </a:p>
          <a:p>
            <a:r>
              <a:rPr lang="en-US" dirty="0"/>
              <a:t>D</a:t>
            </a:r>
            <a:r>
              <a:rPr lang="en-US" baseline="-25000" dirty="0"/>
              <a:t>P</a:t>
            </a:r>
            <a:r>
              <a:rPr lang="en-US" dirty="0"/>
              <a:t> Particle diameter</a:t>
            </a:r>
          </a:p>
          <a:p>
            <a:r>
              <a:rPr lang="en-US" dirty="0"/>
              <a:t>What fraction of the particles slip through?</a:t>
            </a:r>
          </a:p>
        </p:txBody>
      </p:sp>
      <p:grpSp>
        <p:nvGrpSpPr>
          <p:cNvPr id="4" name="Group 3"/>
          <p:cNvGrpSpPr/>
          <p:nvPr/>
        </p:nvGrpSpPr>
        <p:grpSpPr>
          <a:xfrm>
            <a:off x="5022144" y="1665561"/>
            <a:ext cx="3913366" cy="5108713"/>
            <a:chOff x="2716321" y="2888318"/>
            <a:chExt cx="1578707" cy="3484652"/>
          </a:xfrm>
        </p:grpSpPr>
        <p:grpSp>
          <p:nvGrpSpPr>
            <p:cNvPr id="5" name="Group 4"/>
            <p:cNvGrpSpPr/>
            <p:nvPr/>
          </p:nvGrpSpPr>
          <p:grpSpPr>
            <a:xfrm>
              <a:off x="2716321" y="3136789"/>
              <a:ext cx="1578707" cy="3236181"/>
              <a:chOff x="3909017" y="3021495"/>
              <a:chExt cx="1578707" cy="3236181"/>
            </a:xfrm>
          </p:grpSpPr>
          <p:sp>
            <p:nvSpPr>
              <p:cNvPr id="8" name="Freeform 7"/>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Freeform 8"/>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6" name="Oval 5"/>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0" name="TextBox 9"/>
          <p:cNvSpPr txBox="1"/>
          <p:nvPr/>
        </p:nvSpPr>
        <p:spPr>
          <a:xfrm>
            <a:off x="6717948" y="1786012"/>
            <a:ext cx="540533" cy="523220"/>
          </a:xfrm>
          <a:prstGeom prst="rect">
            <a:avLst/>
          </a:prstGeom>
          <a:noFill/>
        </p:spPr>
        <p:txBody>
          <a:bodyPr wrap="none" rtlCol="0">
            <a:spAutoFit/>
          </a:bodyPr>
          <a:lstStyle/>
          <a:p>
            <a:r>
              <a:rPr lang="en-US" b="0" dirty="0">
                <a:latin typeface="+mn-lt"/>
              </a:rPr>
              <a:t>D</a:t>
            </a:r>
            <a:r>
              <a:rPr lang="en-US" b="0" baseline="-25000" dirty="0">
                <a:latin typeface="+mn-lt"/>
              </a:rPr>
              <a:t>E</a:t>
            </a:r>
            <a:endParaRPr lang="en-US" b="0" dirty="0">
              <a:latin typeface="+mn-lt"/>
            </a:endParaRPr>
          </a:p>
        </p:txBody>
      </p:sp>
      <p:sp>
        <p:nvSpPr>
          <p:cNvPr id="11" name="TextBox 10"/>
          <p:cNvSpPr txBox="1"/>
          <p:nvPr/>
        </p:nvSpPr>
        <p:spPr>
          <a:xfrm>
            <a:off x="7459870" y="4079147"/>
            <a:ext cx="550472" cy="523220"/>
          </a:xfrm>
          <a:prstGeom prst="rect">
            <a:avLst/>
          </a:prstGeom>
          <a:noFill/>
        </p:spPr>
        <p:txBody>
          <a:bodyPr wrap="none" rtlCol="0">
            <a:spAutoFit/>
          </a:bodyPr>
          <a:lstStyle/>
          <a:p>
            <a:r>
              <a:rPr lang="en-US" b="0" dirty="0">
                <a:latin typeface="+mn-lt"/>
              </a:rPr>
              <a:t>D</a:t>
            </a:r>
            <a:r>
              <a:rPr lang="en-US" b="0" baseline="-25000" dirty="0">
                <a:latin typeface="+mn-lt"/>
              </a:rPr>
              <a:t>C</a:t>
            </a:r>
            <a:endParaRPr lang="en-US" b="0" dirty="0">
              <a:latin typeface="+mn-lt"/>
            </a:endParaRPr>
          </a:p>
        </p:txBody>
      </p:sp>
      <p:sp>
        <p:nvSpPr>
          <p:cNvPr id="12" name="Oval 11"/>
          <p:cNvSpPr/>
          <p:nvPr/>
        </p:nvSpPr>
        <p:spPr bwMode="auto">
          <a:xfrm>
            <a:off x="6624807" y="4243026"/>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a:xfrm>
            <a:off x="6507765" y="4334466"/>
            <a:ext cx="599844" cy="584775"/>
          </a:xfrm>
          <a:prstGeom prst="rect">
            <a:avLst/>
          </a:prstGeom>
        </p:spPr>
        <p:txBody>
          <a:bodyPr wrap="none">
            <a:spAutoFit/>
          </a:bodyPr>
          <a:lstStyle/>
          <a:p>
            <a:r>
              <a:rPr lang="en-US" sz="3200" b="0" kern="0" dirty="0">
                <a:solidFill>
                  <a:srgbClr val="000000"/>
                </a:solidFill>
                <a:latin typeface="Candara"/>
              </a:rPr>
              <a:t>D</a:t>
            </a:r>
            <a:r>
              <a:rPr lang="en-US" sz="3200" b="0" kern="0" baseline="-25000" dirty="0">
                <a:solidFill>
                  <a:srgbClr val="000000"/>
                </a:solidFill>
                <a:latin typeface="Candara"/>
              </a:rPr>
              <a:t>P</a:t>
            </a:r>
            <a:endParaRPr lang="en-US" dirty="0"/>
          </a:p>
        </p:txBody>
      </p:sp>
      <p:sp>
        <p:nvSpPr>
          <p:cNvPr id="19" name="Oval 18"/>
          <p:cNvSpPr/>
          <p:nvPr/>
        </p:nvSpPr>
        <p:spPr bwMode="auto">
          <a:xfrm>
            <a:off x="4510058" y="5751939"/>
            <a:ext cx="744771" cy="74066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0" name="Oval 19"/>
          <p:cNvSpPr/>
          <p:nvPr/>
        </p:nvSpPr>
        <p:spPr bwMode="auto">
          <a:xfrm>
            <a:off x="4516729" y="6030831"/>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Oval 20"/>
          <p:cNvSpPr/>
          <p:nvPr/>
        </p:nvSpPr>
        <p:spPr bwMode="auto">
          <a:xfrm>
            <a:off x="4604833" y="5867830"/>
            <a:ext cx="555220" cy="508883"/>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9" name="Group 28"/>
          <p:cNvGrpSpPr/>
          <p:nvPr/>
        </p:nvGrpSpPr>
        <p:grpSpPr>
          <a:xfrm>
            <a:off x="750475" y="5751939"/>
            <a:ext cx="446863" cy="962863"/>
            <a:chOff x="750476" y="5751939"/>
            <a:chExt cx="446863" cy="962863"/>
          </a:xfrm>
        </p:grpSpPr>
        <p:sp>
          <p:nvSpPr>
            <p:cNvPr id="24" name="Oval 23"/>
            <p:cNvSpPr/>
            <p:nvPr/>
          </p:nvSpPr>
          <p:spPr bwMode="auto">
            <a:xfrm>
              <a:off x="807341" y="5751939"/>
              <a:ext cx="333132" cy="305330"/>
            </a:xfrm>
            <a:prstGeom prst="ellips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 name="Oval 24"/>
            <p:cNvSpPr/>
            <p:nvPr/>
          </p:nvSpPr>
          <p:spPr bwMode="auto">
            <a:xfrm>
              <a:off x="750476" y="6270404"/>
              <a:ext cx="446863" cy="44439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7" name="Straight Connector 26"/>
            <p:cNvCxnSpPr/>
            <p:nvPr/>
          </p:nvCxnSpPr>
          <p:spPr bwMode="auto">
            <a:xfrm>
              <a:off x="807341" y="6177928"/>
              <a:ext cx="389998" cy="0"/>
            </a:xfrm>
            <a:prstGeom prst="line">
              <a:avLst/>
            </a:prstGeom>
            <a:solidFill>
              <a:schemeClr val="accent1"/>
            </a:solidFill>
            <a:ln w="12700" cap="flat" cmpd="sng" algn="ctr">
              <a:solidFill>
                <a:schemeClr val="tx1"/>
              </a:solidFill>
              <a:prstDash val="solid"/>
              <a:round/>
              <a:headEnd type="none" w="lg" len="med"/>
              <a:tailEnd type="none" w="lg" len="med"/>
            </a:ln>
            <a:effectLst/>
          </p:spPr>
        </p:cxnSp>
      </p:gr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20929" y="5851617"/>
            <a:ext cx="2604190" cy="691809"/>
          </a:xfrm>
          <a:prstGeom prst="rect">
            <a:avLst/>
          </a:prstGeom>
        </p:spPr>
      </p:pic>
      <p:pic>
        <p:nvPicPr>
          <p:cNvPr id="15" name="Picture 1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48978" y="5998497"/>
            <a:ext cx="2559999" cy="662857"/>
          </a:xfrm>
          <a:prstGeom prst="rect">
            <a:avLst/>
          </a:prstGeom>
        </p:spPr>
      </p:pic>
      <p:pic>
        <p:nvPicPr>
          <p:cNvPr id="23" name="Picture 22">
            <a:extLst>
              <a:ext uri="{FF2B5EF4-FFF2-40B4-BE49-F238E27FC236}">
                <a16:creationId xmlns:a16="http://schemas.microsoft.com/office/drawing/2014/main" id="{8E81520A-1742-4B85-8F14-3A0F781599E3}"/>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9398659" y="2309232"/>
            <a:ext cx="3594666" cy="662857"/>
          </a:xfrm>
          <a:prstGeom prst="rect">
            <a:avLst/>
          </a:prstGeom>
        </p:spPr>
      </p:pic>
    </p:spTree>
    <p:extLst>
      <p:ext uri="{BB962C8B-B14F-4D97-AF65-F5344CB8AC3E}">
        <p14:creationId xmlns:p14="http://schemas.microsoft.com/office/powerpoint/2010/main" val="3404383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1" nodeType="clickEffect">
                                  <p:stCondLst>
                                    <p:cond delay="0"/>
                                  </p:stCondLst>
                                  <p:childTnLst>
                                    <p:animScale>
                                      <p:cBhvr>
                                        <p:cTn id="6" dur="2000" fill="hold"/>
                                        <p:tgtEl>
                                          <p:spTgt spid="16"/>
                                        </p:tgtEl>
                                      </p:cBhvr>
                                      <p:by x="100000" y="300000"/>
                                    </p:animScale>
                                  </p:childTnLst>
                                </p:cTn>
                              </p:par>
                              <p:par>
                                <p:cTn id="7" presetID="42" presetClass="path" presetSubtype="0" accel="50000" decel="50000" fill="hold" grpId="0" nodeType="withEffect">
                                  <p:stCondLst>
                                    <p:cond delay="0"/>
                                  </p:stCondLst>
                                  <p:childTnLst>
                                    <p:animMotion origin="layout" path="M 3.88889E-6 -1.18205E-6 L -0.2349 0.26163 " pathEditMode="relative" rAng="0" ptsTypes="AA">
                                      <p:cBhvr>
                                        <p:cTn id="8" dur="2000" fill="hold"/>
                                        <p:tgtEl>
                                          <p:spTgt spid="16"/>
                                        </p:tgtEl>
                                        <p:attrNameLst>
                                          <p:attrName>ppt_x</p:attrName>
                                          <p:attrName>ppt_y</p:attrName>
                                        </p:attrNameLst>
                                      </p:cBhvr>
                                      <p:rCtr x="-11753" y="13070"/>
                                    </p:animMotion>
                                  </p:childTnLst>
                                </p:cTn>
                              </p:par>
                            </p:childTnLst>
                          </p:cTn>
                        </p:par>
                        <p:par>
                          <p:cTn id="9" fill="hold">
                            <p:stCondLst>
                              <p:cond delay="2000"/>
                            </p:stCondLst>
                            <p:childTnLst>
                              <p:par>
                                <p:cTn id="10" presetID="1" presetClass="exit" presetSubtype="0" fill="hold" grpId="2" nodeType="afterEffect">
                                  <p:stCondLst>
                                    <p:cond delay="0"/>
                                  </p:stCondLst>
                                  <p:childTnLst>
                                    <p:set>
                                      <p:cBhvr>
                                        <p:cTn id="11" dur="1" fill="hold">
                                          <p:stCondLst>
                                            <p:cond delay="0"/>
                                          </p:stCondLst>
                                        </p:cTn>
                                        <p:tgtEl>
                                          <p:spTgt spid="16"/>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9"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to improve Rapid Sand Filter Performance</a:t>
            </a:r>
          </a:p>
        </p:txBody>
      </p:sp>
      <p:sp>
        <p:nvSpPr>
          <p:cNvPr id="3" name="Content Placeholder 2"/>
          <p:cNvSpPr>
            <a:spLocks noGrp="1"/>
          </p:cNvSpPr>
          <p:nvPr>
            <p:ph idx="1"/>
          </p:nvPr>
        </p:nvSpPr>
        <p:spPr/>
        <p:txBody>
          <a:bodyPr/>
          <a:lstStyle/>
          <a:p>
            <a:r>
              <a:rPr lang="en-US" dirty="0"/>
              <a:t>Increase attachment efficiency</a:t>
            </a:r>
          </a:p>
          <a:p>
            <a:r>
              <a:rPr lang="en-US" dirty="0"/>
              <a:t>Flocculate particles to make them larger</a:t>
            </a:r>
          </a:p>
          <a:p>
            <a:r>
              <a:rPr lang="en-US" dirty="0"/>
              <a:t>Add coagulant to the filter influent to make the filter media and previously captured particles stickier (50 </a:t>
            </a:r>
            <a:r>
              <a:rPr lang="en-US" dirty="0">
                <a:latin typeface="Symbol" pitchFamily="18" charset="2"/>
              </a:rPr>
              <a:t>m</a:t>
            </a:r>
            <a:r>
              <a:rPr lang="en-US" dirty="0"/>
              <a:t>g/L of Al has been shown to be effective at Cornell Water Treatment Plant)</a:t>
            </a:r>
          </a:p>
        </p:txBody>
      </p:sp>
      <p:sp>
        <p:nvSpPr>
          <p:cNvPr id="4" name="TextBox 3"/>
          <p:cNvSpPr txBox="1"/>
          <p:nvPr/>
        </p:nvSpPr>
        <p:spPr>
          <a:xfrm>
            <a:off x="5715000" y="6134100"/>
            <a:ext cx="2825902" cy="523220"/>
          </a:xfrm>
          <a:prstGeom prst="rect">
            <a:avLst/>
          </a:prstGeom>
          <a:noFill/>
        </p:spPr>
        <p:txBody>
          <a:bodyPr wrap="none" rtlCol="0">
            <a:spAutoFit/>
          </a:bodyPr>
          <a:lstStyle/>
          <a:p>
            <a:r>
              <a:rPr lang="en-US" b="0" dirty="0"/>
              <a:t>Po-</a:t>
            </a:r>
            <a:r>
              <a:rPr lang="en-US" b="0" dirty="0" err="1"/>
              <a:t>Hsun</a:t>
            </a:r>
            <a:r>
              <a:rPr lang="en-US" b="0" dirty="0"/>
              <a:t> Lin 2011</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may be a significant mechanism inside a filter</a:t>
            </a:r>
          </a:p>
        </p:txBody>
      </p:sp>
      <p:sp>
        <p:nvSpPr>
          <p:cNvPr id="3" name="Content Placeholder 2"/>
          <p:cNvSpPr>
            <a:spLocks noGrp="1"/>
          </p:cNvSpPr>
          <p:nvPr>
            <p:ph idx="1"/>
          </p:nvPr>
        </p:nvSpPr>
        <p:spPr>
          <a:xfrm>
            <a:off x="457200" y="1600200"/>
            <a:ext cx="6118529" cy="4525963"/>
          </a:xfrm>
        </p:spPr>
        <p:txBody>
          <a:bodyPr/>
          <a:lstStyle/>
          <a:p>
            <a:r>
              <a:rPr lang="en-US" dirty="0"/>
              <a:t>The equations are simplified major losses in a clean filter bed</a:t>
            </a:r>
          </a:p>
          <a:p>
            <a:r>
              <a:rPr lang="en-US" dirty="0"/>
              <a:t>Flocculation increases as head loss increases (another reason for this)</a:t>
            </a:r>
          </a:p>
        </p:txBody>
      </p:sp>
      <p:sp>
        <p:nvSpPr>
          <p:cNvPr id="7" name="Freeform 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8" name="Group 7"/>
          <p:cNvGrpSpPr/>
          <p:nvPr/>
        </p:nvGrpSpPr>
        <p:grpSpPr>
          <a:xfrm>
            <a:off x="38795" y="3589361"/>
            <a:ext cx="5188301" cy="3166374"/>
            <a:chOff x="38795" y="3589361"/>
            <a:chExt cx="5188301" cy="3166374"/>
          </a:xfrm>
        </p:grpSpPr>
        <p:cxnSp>
          <p:nvCxnSpPr>
            <p:cNvPr id="9" name="Straight Arrow Connector 8"/>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0" name="Straight Arrow Connector 9"/>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1" name="TextBox 10"/>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12" name="TextBox 11"/>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cxnSp>
        <p:nvCxnSpPr>
          <p:cNvPr id="13" name="Straight Arrow Connector 12"/>
          <p:cNvCxnSpPr/>
          <p:nvPr/>
        </p:nvCxnSpPr>
        <p:spPr bwMode="auto">
          <a:xfrm>
            <a:off x="1884459" y="4134678"/>
            <a:ext cx="79513" cy="1836752"/>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5" name="Picture 4"/>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005633" y="1904066"/>
            <a:ext cx="1625905" cy="3670857"/>
          </a:xfrm>
          <a:prstGeom prst="rect">
            <a:avLst/>
          </a:prstGeom>
        </p:spPr>
      </p:pic>
      <p:pic>
        <p:nvPicPr>
          <p:cNvPr id="16" name="Picture 15">
            <a:extLst>
              <a:ext uri="{FF2B5EF4-FFF2-40B4-BE49-F238E27FC236}">
                <a16:creationId xmlns:a16="http://schemas.microsoft.com/office/drawing/2014/main" id="{965DD518-666D-4C47-BC09-80C86AAA960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295457" y="6126164"/>
            <a:ext cx="1089036" cy="244156"/>
          </a:xfrm>
          <a:prstGeom prst="rect">
            <a:avLst/>
          </a:prstGeom>
        </p:spPr>
      </p:pic>
    </p:spTree>
    <p:extLst>
      <p:ext uri="{BB962C8B-B14F-4D97-AF65-F5344CB8AC3E}">
        <p14:creationId xmlns:p14="http://schemas.microsoft.com/office/powerpoint/2010/main" val="3971234548"/>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91046"/>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4666"/>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13" name="Picture 1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8" cy="589714"/>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5" name="Picture 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8286"/>
          </a:xfrm>
          <a:prstGeom prst="rect">
            <a:avLst/>
          </a:prstGeom>
        </p:spPr>
      </p:pic>
      <p:pic>
        <p:nvPicPr>
          <p:cNvPr id="7" name="Picture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3333"/>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8" cy="58971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1598" y="5813655"/>
            <a:ext cx="3163429" cy="598857"/>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pic>
        <p:nvPicPr>
          <p:cNvPr id="4" name="Picture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19906" y="4462520"/>
            <a:ext cx="5446095" cy="589714"/>
          </a:xfrm>
          <a:prstGeom prst="rect">
            <a:avLst/>
          </a:prstGeom>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12571" cy="665905"/>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40" y="421858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3"/>
            <a:ext cx="8700939" cy="231341"/>
          </a:xfrm>
          <a:prstGeom prst="rect">
            <a:avLst/>
          </a:prstGeom>
        </p:spPr>
      </p:pic>
      <p:pic>
        <p:nvPicPr>
          <p:cNvPr id="9" name="Picture 8"/>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39"/>
            <a:ext cx="5017551" cy="205196"/>
          </a:xfrm>
          <a:prstGeom prst="rect">
            <a:avLst/>
          </a:prstGeom>
        </p:spPr>
      </p:pic>
      <p:pic>
        <p:nvPicPr>
          <p:cNvPr id="16" name="Picture 15"/>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5" name="Picture 24"/>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3" y="48230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1207"/>
          </a:xfrm>
          <a:prstGeom prst="rect">
            <a:avLst/>
          </a:prstGeom>
        </p:spPr>
      </p:pic>
      <p:pic>
        <p:nvPicPr>
          <p:cNvPr id="11" name="Picture 10"/>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7"/>
            <a:ext cx="7442285" cy="668952"/>
          </a:xfrm>
          <a:prstGeom prst="rect">
            <a:avLst/>
          </a:prstGeom>
        </p:spPr>
      </p:pic>
      <p:sp>
        <p:nvSpPr>
          <p:cNvPr id="13" name="Rounded Rectangle 12"/>
          <p:cNvSpPr/>
          <p:nvPr/>
        </p:nvSpPr>
        <p:spPr bwMode="auto">
          <a:xfrm>
            <a:off x="2638259" y="593939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59"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5"/>
            <a:ext cx="4842666" cy="621714"/>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09"/>
            <a:ext cx="3270095" cy="559238"/>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7"/>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1999 Perspective on Conventional Treatment</a:t>
            </a:r>
            <a:endParaRPr lang="en-US" dirty="0"/>
          </a:p>
        </p:txBody>
      </p:sp>
      <p:sp>
        <p:nvSpPr>
          <p:cNvPr id="3" name="Content Placeholder 2"/>
          <p:cNvSpPr>
            <a:spLocks noGrp="1"/>
          </p:cNvSpPr>
          <p:nvPr>
            <p:ph idx="1"/>
          </p:nvPr>
        </p:nvSpPr>
        <p:spPr/>
        <p:txBody>
          <a:bodyPr/>
          <a:lstStyle/>
          <a:p>
            <a:r>
              <a:rPr lang="en-US" sz="2400" dirty="0" smtClean="0"/>
              <a:t>For </a:t>
            </a:r>
            <a:r>
              <a:rPr lang="en-US" sz="2400" dirty="0"/>
              <a:t>the first 75 years of this </a:t>
            </a:r>
            <a:r>
              <a:rPr lang="en-US" sz="2400" dirty="0" smtClean="0"/>
              <a:t>century (written in 1999), </a:t>
            </a:r>
            <a:r>
              <a:rPr lang="en-US" sz="2400" b="1" u="sng" dirty="0"/>
              <a:t>chemical clarification, granular media filtration, and chlorination</a:t>
            </a:r>
            <a:r>
              <a:rPr lang="en-US" sz="2400" dirty="0"/>
              <a:t> were virtually the only treatment processes used in municipal water treatment. However, the past 20 years have seen a dramatic change in the water industry's approach to water treatment in which water utilities have started to seriously consider alternative treatment technologies to the traditional </a:t>
            </a:r>
            <a:r>
              <a:rPr lang="en-US" sz="2400" b="1" u="sng" dirty="0"/>
              <a:t>filtration/chlorination treatment</a:t>
            </a:r>
            <a:r>
              <a:rPr lang="en-US" sz="2400" dirty="0"/>
              <a:t> approach. This paper identifies and discusses some of these "emerging" technologies</a:t>
            </a:r>
            <a:r>
              <a:rPr lang="en-US" sz="2400" dirty="0" smtClean="0"/>
              <a:t>.</a:t>
            </a:r>
          </a:p>
          <a:p>
            <a:r>
              <a:rPr lang="en-US" sz="2400" dirty="0" smtClean="0"/>
              <a:t>CEE 4520 is </a:t>
            </a:r>
            <a:r>
              <a:rPr lang="en-US" sz="2400" dirty="0"/>
              <a:t>about the next generation of conventional </a:t>
            </a:r>
            <a:r>
              <a:rPr lang="en-US" sz="2400" dirty="0" smtClean="0"/>
              <a:t>(or traditional) water treatment – the proven technologies that are used worldwide for the vast majority of municipal water treatment</a:t>
            </a:r>
            <a:endParaRPr lang="en-US" sz="2400" dirty="0"/>
          </a:p>
          <a:p>
            <a:endParaRPr lang="en-US" sz="2400" dirty="0"/>
          </a:p>
        </p:txBody>
      </p:sp>
    </p:spTree>
    <p:extLst>
      <p:ext uri="{BB962C8B-B14F-4D97-AF65-F5344CB8AC3E}">
        <p14:creationId xmlns:p14="http://schemas.microsoft.com/office/powerpoint/2010/main" val="3022126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2"/>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1"/>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1"/>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1"/>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8"/>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1"/>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2"/>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9"/>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2"/>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2"/>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10"/>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2"/>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2"/>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2"/>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2" name="Picture 3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527178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4245477"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4019244"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545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39829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4208411"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5487936" y="79075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0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424571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73524"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447247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4437011" y="150698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5035794"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4797119"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4757686"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4995811"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5232349"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23816" y="129407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49241" y="129407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77048" y="129407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1691" y="129407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39816" y="129407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6354" y="129407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9"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1030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73494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7440088" y="103830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59282" y="3569520"/>
            <a:ext cx="2881745" cy="15236"/>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7783830"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8887217" y="3835266"/>
            <a:ext cx="107620" cy="264509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7782856"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399489" y="3915124"/>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399489"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294075"/>
            <a:ext cx="846161" cy="2281638"/>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231865" y="3666591"/>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709448" cy="830997"/>
          </a:xfrm>
          <a:prstGeom prst="rect">
            <a:avLst/>
          </a:prstGeom>
          <a:noFill/>
        </p:spPr>
        <p:txBody>
          <a:bodyPr wrap="square" rtlCol="0">
            <a:spAutoFit/>
          </a:bodyPr>
          <a:lstStyle/>
          <a:p>
            <a:r>
              <a:rPr lang="en-US" sz="1600" b="0" dirty="0" smtClean="0"/>
              <a:t>Max and </a:t>
            </a:r>
            <a:r>
              <a:rPr lang="en-US" sz="1600" b="0" dirty="0"/>
              <a:t>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57927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583" y="-22006"/>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543" y="-51290"/>
            <a:ext cx="896204" cy="369332"/>
          </a:xfrm>
          <a:prstGeom prst="rect">
            <a:avLst/>
          </a:prstGeom>
          <a:noFill/>
        </p:spPr>
        <p:txBody>
          <a:bodyPr wrap="square" rtlCol="0">
            <a:spAutoFit/>
          </a:bodyPr>
          <a:lstStyle/>
          <a:p>
            <a:r>
              <a:rPr lang="en-US" sz="1800" b="0" dirty="0"/>
              <a:t>Outlet</a:t>
            </a:r>
          </a:p>
        </p:txBody>
      </p:sp>
      <p:pic>
        <p:nvPicPr>
          <p:cNvPr id="32" name="Picture 3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441135" y="533785"/>
            <a:ext cx="1386666" cy="246857"/>
          </a:xfrm>
          <a:prstGeom prst="rect">
            <a:avLst/>
          </a:prstGeom>
        </p:spPr>
      </p:pic>
      <p:pic>
        <p:nvPicPr>
          <p:cNvPr id="33" name="Picture 3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5693" y="236247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
        <p:nvSpPr>
          <p:cNvPr id="139" name="Block Arc 44 9"/>
          <p:cNvSpPr>
            <a:spLocks/>
          </p:cNvSpPr>
          <p:nvPr/>
        </p:nvSpPr>
        <p:spPr bwMode="auto">
          <a:xfrm rot="10800000">
            <a:off x="8553512" y="625725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7058946" y="334362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7401644" y="126060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7448332" y="274581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8337583" y="626361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7389761" y="90065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895601" y="3083370"/>
            <a:ext cx="1039237" cy="245333"/>
          </a:xfrm>
          <a:prstGeom prst="rect">
            <a:avLst/>
          </a:prstGeom>
        </p:spPr>
      </p:pic>
      <p:cxnSp>
        <p:nvCxnSpPr>
          <p:cNvPr id="138" name="Straight Arrow Connector 137"/>
          <p:cNvCxnSpPr>
            <a:endCxn id="154" idx="0"/>
          </p:cNvCxnSpPr>
          <p:nvPr/>
        </p:nvCxnSpPr>
        <p:spPr bwMode="auto">
          <a:xfrm>
            <a:off x="8934838" y="3579335"/>
            <a:ext cx="6189" cy="255931"/>
          </a:xfrm>
          <a:prstGeom prst="straightConnector1">
            <a:avLst/>
          </a:prstGeom>
          <a:noFill/>
          <a:ln w="12700" cap="flat" cmpd="sng" algn="ctr">
            <a:solidFill>
              <a:schemeClr val="bg2"/>
            </a:solidFill>
            <a:prstDash val="solid"/>
            <a:round/>
            <a:headEnd type="arrow" w="med" len="med"/>
            <a:tailEnd type="arrow" w="med" len="med"/>
          </a:ln>
          <a:effectLst/>
        </p:spPr>
      </p:cxnSp>
      <p:grpSp>
        <p:nvGrpSpPr>
          <p:cNvPr id="60" name="Group 59"/>
          <p:cNvGrpSpPr/>
          <p:nvPr/>
        </p:nvGrpSpPr>
        <p:grpSpPr>
          <a:xfrm>
            <a:off x="4798167" y="108437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3769823" y="627469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8415220" y="3328703"/>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1399489" y="371495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2547601" y="153597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2623812" y="1242769"/>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78" name="Straight Connector 177"/>
          <p:cNvCxnSpPr/>
          <p:nvPr/>
        </p:nvCxnSpPr>
        <p:spPr bwMode="auto">
          <a:xfrm flipH="1">
            <a:off x="1399489" y="380178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9" name="Straight Arrow Connector 178"/>
          <p:cNvCxnSpPr>
            <a:stCxn id="140" idx="3"/>
          </p:cNvCxnSpPr>
          <p:nvPr/>
        </p:nvCxnSpPr>
        <p:spPr bwMode="auto">
          <a:xfrm>
            <a:off x="987200" y="3851257"/>
            <a:ext cx="432187" cy="5153"/>
          </a:xfrm>
          <a:prstGeom prst="straightConnector1">
            <a:avLst/>
          </a:prstGeom>
          <a:noFill/>
          <a:ln w="12700" cap="flat" cmpd="sng" algn="ctr">
            <a:solidFill>
              <a:schemeClr val="bg2"/>
            </a:solidFill>
            <a:prstDash val="solid"/>
            <a:round/>
            <a:headEnd type="none" w="lg" len="med"/>
            <a:tailEnd type="arrow"/>
          </a:ln>
          <a:effectLst/>
        </p:spPr>
      </p:cxnSp>
      <p:cxnSp>
        <p:nvCxnSpPr>
          <p:cNvPr id="180" name="Straight Arrow Connector 179"/>
          <p:cNvCxnSpPr>
            <a:stCxn id="140" idx="3"/>
          </p:cNvCxnSpPr>
          <p:nvPr/>
        </p:nvCxnSpPr>
        <p:spPr bwMode="auto">
          <a:xfrm flipV="1">
            <a:off x="987200" y="3625355"/>
            <a:ext cx="446433" cy="225902"/>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98017" y="3028193"/>
            <a:ext cx="986167" cy="369332"/>
          </a:xfrm>
          <a:prstGeom prst="rect">
            <a:avLst/>
          </a:prstGeom>
          <a:noFill/>
        </p:spPr>
        <p:txBody>
          <a:bodyPr wrap="none" rtlCol="0">
            <a:spAutoFit/>
          </a:bodyPr>
          <a:lstStyle/>
          <a:p>
            <a:r>
              <a:rPr lang="en-US" sz="1800" b="0" dirty="0" smtClean="0"/>
              <a:t>Pipe OD</a:t>
            </a:r>
            <a:endParaRPr lang="en-US" sz="1800" b="0" dirty="0"/>
          </a:p>
        </p:txBody>
      </p:sp>
      <p:cxnSp>
        <p:nvCxnSpPr>
          <p:cNvPr id="182" name="Straight Arrow Connector 181"/>
          <p:cNvCxnSpPr>
            <a:stCxn id="181" idx="2"/>
          </p:cNvCxnSpPr>
          <p:nvPr/>
        </p:nvCxnSpPr>
        <p:spPr bwMode="auto">
          <a:xfrm>
            <a:off x="691101" y="3397525"/>
            <a:ext cx="686561" cy="363471"/>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p:nvPr/>
        </p:nvCxnSpPr>
        <p:spPr bwMode="auto">
          <a:xfrm flipH="1">
            <a:off x="2441196" y="1094955"/>
            <a:ext cx="1560840"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2632361" y="1008646"/>
            <a:ext cx="755335" cy="369332"/>
          </a:xfrm>
          <a:prstGeom prst="rect">
            <a:avLst/>
          </a:prstGeom>
          <a:noFill/>
        </p:spPr>
        <p:txBody>
          <a:bodyPr wrap="none" rtlCol="0">
            <a:spAutoFit/>
          </a:bodyPr>
          <a:lstStyle/>
          <a:p>
            <a:r>
              <a:rPr lang="en-US" sz="1800" b="0" dirty="0" smtClean="0"/>
              <a:t>10 </a:t>
            </a:r>
            <a:r>
              <a:rPr lang="en-US" sz="1800" b="0" dirty="0"/>
              <a:t>cm</a:t>
            </a:r>
          </a:p>
        </p:txBody>
      </p:sp>
      <p:pic>
        <p:nvPicPr>
          <p:cNvPr id="14345" name="Picture 143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961039" y="940943"/>
            <a:ext cx="1664479" cy="13489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Particle Removal Mechanisms in Filters</a:t>
            </a:r>
          </a:p>
        </p:txBody>
      </p:sp>
      <p:sp>
        <p:nvSpPr>
          <p:cNvPr id="30723" name="Freeform 3" descr="Paper bag"/>
          <p:cNvSpPr>
            <a:spLocks/>
          </p:cNvSpPr>
          <p:nvPr/>
        </p:nvSpPr>
        <p:spPr bwMode="auto">
          <a:xfrm>
            <a:off x="1389063" y="3136900"/>
            <a:ext cx="1225550" cy="17081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4" name="Freeform 4" descr="Paper bag"/>
          <p:cNvSpPr>
            <a:spLocks/>
          </p:cNvSpPr>
          <p:nvPr/>
        </p:nvSpPr>
        <p:spPr bwMode="auto">
          <a:xfrm>
            <a:off x="2722563" y="3924300"/>
            <a:ext cx="1784350" cy="1250950"/>
          </a:xfrm>
          <a:custGeom>
            <a:avLst/>
            <a:gdLst/>
            <a:ahLst/>
            <a:cxnLst>
              <a:cxn ang="0">
                <a:pos x="277" y="88"/>
              </a:cxn>
              <a:cxn ang="0">
                <a:pos x="13" y="624"/>
              </a:cxn>
              <a:cxn ang="0">
                <a:pos x="197" y="1000"/>
              </a:cxn>
              <a:cxn ang="0">
                <a:pos x="357" y="1064"/>
              </a:cxn>
              <a:cxn ang="0">
                <a:pos x="701" y="928"/>
              </a:cxn>
              <a:cxn ang="0">
                <a:pos x="757" y="648"/>
              </a:cxn>
              <a:cxn ang="0">
                <a:pos x="693" y="96"/>
              </a:cxn>
              <a:cxn ang="0">
                <a:pos x="277" y="88"/>
              </a:cxn>
            </a:cxnLst>
            <a:rect l="0" t="0" r="r" b="b"/>
            <a:pathLst>
              <a:path w="772" h="1076">
                <a:moveTo>
                  <a:pt x="277" y="88"/>
                </a:moveTo>
                <a:cubicBezTo>
                  <a:pt x="164" y="176"/>
                  <a:pt x="26" y="472"/>
                  <a:pt x="13" y="624"/>
                </a:cubicBezTo>
                <a:cubicBezTo>
                  <a:pt x="0" y="776"/>
                  <a:pt x="140" y="927"/>
                  <a:pt x="197" y="1000"/>
                </a:cubicBezTo>
                <a:cubicBezTo>
                  <a:pt x="254" y="1073"/>
                  <a:pt x="273" y="1076"/>
                  <a:pt x="357" y="1064"/>
                </a:cubicBezTo>
                <a:cubicBezTo>
                  <a:pt x="441" y="1052"/>
                  <a:pt x="634" y="997"/>
                  <a:pt x="701" y="928"/>
                </a:cubicBezTo>
                <a:cubicBezTo>
                  <a:pt x="768" y="859"/>
                  <a:pt x="758" y="787"/>
                  <a:pt x="757" y="648"/>
                </a:cubicBezTo>
                <a:cubicBezTo>
                  <a:pt x="756" y="509"/>
                  <a:pt x="772" y="189"/>
                  <a:pt x="693" y="96"/>
                </a:cubicBezTo>
                <a:cubicBezTo>
                  <a:pt x="614" y="3"/>
                  <a:pt x="390" y="0"/>
                  <a:pt x="277" y="88"/>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5" name="Freeform 5" descr="Paper bag"/>
          <p:cNvSpPr>
            <a:spLocks/>
          </p:cNvSpPr>
          <p:nvPr/>
        </p:nvSpPr>
        <p:spPr bwMode="auto">
          <a:xfrm>
            <a:off x="2427288" y="2487613"/>
            <a:ext cx="1601787" cy="1495425"/>
          </a:xfrm>
          <a:custGeom>
            <a:avLst/>
            <a:gdLst/>
            <a:ahLst/>
            <a:cxnLst>
              <a:cxn ang="0">
                <a:pos x="807" y="145"/>
              </a:cxn>
              <a:cxn ang="0">
                <a:pos x="463" y="33"/>
              </a:cxn>
              <a:cxn ang="0">
                <a:pos x="32" y="344"/>
              </a:cxn>
              <a:cxn ang="0">
                <a:pos x="271" y="529"/>
              </a:cxn>
              <a:cxn ang="0">
                <a:pos x="523" y="892"/>
              </a:cxn>
              <a:cxn ang="0">
                <a:pos x="734" y="831"/>
              </a:cxn>
              <a:cxn ang="0">
                <a:pos x="997" y="509"/>
              </a:cxn>
              <a:cxn ang="0">
                <a:pos x="807" y="145"/>
              </a:cxn>
            </a:cxnLst>
            <a:rect l="0" t="0" r="r" b="b"/>
            <a:pathLst>
              <a:path w="1009" h="942">
                <a:moveTo>
                  <a:pt x="807" y="145"/>
                </a:moveTo>
                <a:cubicBezTo>
                  <a:pt x="718" y="66"/>
                  <a:pt x="592" y="0"/>
                  <a:pt x="463" y="33"/>
                </a:cubicBezTo>
                <a:cubicBezTo>
                  <a:pt x="334" y="66"/>
                  <a:pt x="64" y="261"/>
                  <a:pt x="32" y="344"/>
                </a:cubicBezTo>
                <a:cubicBezTo>
                  <a:pt x="0" y="427"/>
                  <a:pt x="189" y="438"/>
                  <a:pt x="271" y="529"/>
                </a:cubicBezTo>
                <a:cubicBezTo>
                  <a:pt x="353" y="620"/>
                  <a:pt x="446" y="842"/>
                  <a:pt x="523" y="892"/>
                </a:cubicBezTo>
                <a:cubicBezTo>
                  <a:pt x="600" y="942"/>
                  <a:pt x="656" y="894"/>
                  <a:pt x="734" y="831"/>
                </a:cubicBezTo>
                <a:cubicBezTo>
                  <a:pt x="814" y="768"/>
                  <a:pt x="985" y="623"/>
                  <a:pt x="997" y="509"/>
                </a:cubicBezTo>
                <a:cubicBezTo>
                  <a:pt x="1009" y="395"/>
                  <a:pt x="916" y="203"/>
                  <a:pt x="807" y="145"/>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6" name="Freeform 6" descr="Paper bag"/>
          <p:cNvSpPr>
            <a:spLocks/>
          </p:cNvSpPr>
          <p:nvPr/>
        </p:nvSpPr>
        <p:spPr bwMode="auto">
          <a:xfrm>
            <a:off x="1501775" y="4921250"/>
            <a:ext cx="1470025" cy="1314450"/>
          </a:xfrm>
          <a:custGeom>
            <a:avLst/>
            <a:gdLst/>
            <a:ahLst/>
            <a:cxnLst>
              <a:cxn ang="0">
                <a:pos x="145" y="19"/>
              </a:cxn>
              <a:cxn ang="0">
                <a:pos x="33" y="363"/>
              </a:cxn>
              <a:cxn ang="0">
                <a:pos x="344" y="794"/>
              </a:cxn>
              <a:cxn ang="0">
                <a:pos x="846" y="564"/>
              </a:cxn>
              <a:cxn ang="0">
                <a:pos x="822" y="396"/>
              </a:cxn>
              <a:cxn ang="0">
                <a:pos x="831" y="92"/>
              </a:cxn>
              <a:cxn ang="0">
                <a:pos x="494" y="12"/>
              </a:cxn>
              <a:cxn ang="0">
                <a:pos x="145" y="19"/>
              </a:cxn>
            </a:cxnLst>
            <a:rect l="0" t="0" r="r" b="b"/>
            <a:pathLst>
              <a:path w="926" h="828">
                <a:moveTo>
                  <a:pt x="145" y="19"/>
                </a:moveTo>
                <a:cubicBezTo>
                  <a:pt x="66" y="108"/>
                  <a:pt x="0" y="234"/>
                  <a:pt x="33" y="363"/>
                </a:cubicBezTo>
                <a:cubicBezTo>
                  <a:pt x="66" y="492"/>
                  <a:pt x="208" y="760"/>
                  <a:pt x="344" y="794"/>
                </a:cubicBezTo>
                <a:cubicBezTo>
                  <a:pt x="480" y="828"/>
                  <a:pt x="766" y="630"/>
                  <a:pt x="846" y="564"/>
                </a:cubicBezTo>
                <a:cubicBezTo>
                  <a:pt x="926" y="498"/>
                  <a:pt x="824" y="475"/>
                  <a:pt x="822" y="396"/>
                </a:cubicBezTo>
                <a:cubicBezTo>
                  <a:pt x="820" y="317"/>
                  <a:pt x="886" y="156"/>
                  <a:pt x="831" y="92"/>
                </a:cubicBezTo>
                <a:cubicBezTo>
                  <a:pt x="776" y="28"/>
                  <a:pt x="608" y="24"/>
                  <a:pt x="494" y="12"/>
                </a:cubicBezTo>
                <a:cubicBezTo>
                  <a:pt x="380" y="0"/>
                  <a:pt x="218" y="18"/>
                  <a:pt x="145" y="19"/>
                </a:cubicBezTo>
                <a:close/>
              </a:path>
            </a:pathLst>
          </a:custGeom>
          <a:blipFill dpi="0" rotWithShape="0">
            <a:blip r:embed="rId3" cstate="screen"/>
            <a:srcRect/>
            <a:tile tx="0" ty="0" sx="100000" sy="100000" flip="none" algn="tl"/>
          </a:blipFill>
          <a:ln w="50800" cap="flat" cmpd="sng">
            <a:noFill/>
            <a:prstDash val="solid"/>
            <a:round/>
            <a:headEnd type="none" w="sm" len="sm"/>
            <a:tailEnd type="none" w="med" len="sm"/>
          </a:ln>
          <a:effectLst>
            <a:outerShdw dist="35921" dir="2700000" algn="ctr" rotWithShape="0">
              <a:schemeClr val="bg2"/>
            </a:outerShdw>
          </a:effectLst>
        </p:spPr>
        <p:txBody>
          <a:bodyPr wrap="none" anchor="ctr"/>
          <a:lstStyle/>
          <a:p>
            <a:endParaRPr lang="en-US"/>
          </a:p>
        </p:txBody>
      </p:sp>
      <p:sp>
        <p:nvSpPr>
          <p:cNvPr id="30727" name="Freeform 7"/>
          <p:cNvSpPr>
            <a:spLocks/>
          </p:cNvSpPr>
          <p:nvPr/>
        </p:nvSpPr>
        <p:spPr bwMode="auto">
          <a:xfrm>
            <a:off x="1460500" y="2247900"/>
            <a:ext cx="1338263" cy="3594100"/>
          </a:xfrm>
          <a:custGeom>
            <a:avLst/>
            <a:gdLst/>
            <a:ahLst/>
            <a:cxnLst>
              <a:cxn ang="0">
                <a:pos x="600" y="0"/>
              </a:cxn>
              <a:cxn ang="0">
                <a:pos x="568" y="440"/>
              </a:cxn>
              <a:cxn ang="0">
                <a:pos x="640" y="592"/>
              </a:cxn>
              <a:cxn ang="0">
                <a:pos x="800" y="760"/>
              </a:cxn>
              <a:cxn ang="0">
                <a:pos x="824" y="1208"/>
              </a:cxn>
              <a:cxn ang="0">
                <a:pos x="688" y="1560"/>
              </a:cxn>
              <a:cxn ang="0">
                <a:pos x="312" y="1656"/>
              </a:cxn>
              <a:cxn ang="0">
                <a:pos x="56" y="1752"/>
              </a:cxn>
              <a:cxn ang="0">
                <a:pos x="0" y="2264"/>
              </a:cxn>
            </a:cxnLst>
            <a:rect l="0" t="0" r="r" b="b"/>
            <a:pathLst>
              <a:path w="843" h="2264">
                <a:moveTo>
                  <a:pt x="600" y="0"/>
                </a:moveTo>
                <a:cubicBezTo>
                  <a:pt x="595" y="73"/>
                  <a:pt x="561" y="341"/>
                  <a:pt x="568" y="440"/>
                </a:cubicBezTo>
                <a:cubicBezTo>
                  <a:pt x="575" y="539"/>
                  <a:pt x="601" y="539"/>
                  <a:pt x="640" y="592"/>
                </a:cubicBezTo>
                <a:cubicBezTo>
                  <a:pt x="679" y="645"/>
                  <a:pt x="769" y="657"/>
                  <a:pt x="800" y="760"/>
                </a:cubicBezTo>
                <a:cubicBezTo>
                  <a:pt x="831" y="863"/>
                  <a:pt x="843" y="1075"/>
                  <a:pt x="824" y="1208"/>
                </a:cubicBezTo>
                <a:cubicBezTo>
                  <a:pt x="805" y="1341"/>
                  <a:pt x="773" y="1485"/>
                  <a:pt x="688" y="1560"/>
                </a:cubicBezTo>
                <a:cubicBezTo>
                  <a:pt x="603" y="1635"/>
                  <a:pt x="417" y="1624"/>
                  <a:pt x="312" y="1656"/>
                </a:cubicBezTo>
                <a:cubicBezTo>
                  <a:pt x="207" y="1688"/>
                  <a:pt x="108" y="1651"/>
                  <a:pt x="56" y="1752"/>
                </a:cubicBezTo>
                <a:cubicBezTo>
                  <a:pt x="4" y="1853"/>
                  <a:pt x="12" y="2157"/>
                  <a:pt x="0" y="2264"/>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8" name="Freeform 8"/>
          <p:cNvSpPr>
            <a:spLocks/>
          </p:cNvSpPr>
          <p:nvPr/>
        </p:nvSpPr>
        <p:spPr bwMode="auto">
          <a:xfrm>
            <a:off x="2389188" y="2286000"/>
            <a:ext cx="760412" cy="3390900"/>
          </a:xfrm>
          <a:custGeom>
            <a:avLst/>
            <a:gdLst/>
            <a:ahLst/>
            <a:cxnLst>
              <a:cxn ang="0">
                <a:pos x="63" y="0"/>
              </a:cxn>
              <a:cxn ang="0">
                <a:pos x="31" y="496"/>
              </a:cxn>
              <a:cxn ang="0">
                <a:pos x="247" y="680"/>
              </a:cxn>
              <a:cxn ang="0">
                <a:pos x="391" y="1072"/>
              </a:cxn>
              <a:cxn ang="0">
                <a:pos x="263" y="1344"/>
              </a:cxn>
              <a:cxn ang="0">
                <a:pos x="207" y="1488"/>
              </a:cxn>
              <a:cxn ang="0">
                <a:pos x="231" y="1640"/>
              </a:cxn>
              <a:cxn ang="0">
                <a:pos x="431" y="1824"/>
              </a:cxn>
              <a:cxn ang="0">
                <a:pos x="479" y="2136"/>
              </a:cxn>
            </a:cxnLst>
            <a:rect l="0" t="0" r="r" b="b"/>
            <a:pathLst>
              <a:path w="479" h="2136">
                <a:moveTo>
                  <a:pt x="63" y="0"/>
                </a:moveTo>
                <a:cubicBezTo>
                  <a:pt x="31" y="191"/>
                  <a:pt x="0" y="383"/>
                  <a:pt x="31" y="496"/>
                </a:cubicBezTo>
                <a:cubicBezTo>
                  <a:pt x="62" y="609"/>
                  <a:pt x="187" y="584"/>
                  <a:pt x="247" y="680"/>
                </a:cubicBezTo>
                <a:cubicBezTo>
                  <a:pt x="307" y="776"/>
                  <a:pt x="388" y="961"/>
                  <a:pt x="391" y="1072"/>
                </a:cubicBezTo>
                <a:cubicBezTo>
                  <a:pt x="394" y="1183"/>
                  <a:pt x="294" y="1275"/>
                  <a:pt x="263" y="1344"/>
                </a:cubicBezTo>
                <a:cubicBezTo>
                  <a:pt x="232" y="1413"/>
                  <a:pt x="212" y="1439"/>
                  <a:pt x="207" y="1488"/>
                </a:cubicBezTo>
                <a:cubicBezTo>
                  <a:pt x="202" y="1537"/>
                  <a:pt x="194" y="1584"/>
                  <a:pt x="231" y="1640"/>
                </a:cubicBezTo>
                <a:cubicBezTo>
                  <a:pt x="268" y="1696"/>
                  <a:pt x="390" y="1741"/>
                  <a:pt x="431" y="1824"/>
                </a:cubicBezTo>
                <a:cubicBezTo>
                  <a:pt x="472" y="1907"/>
                  <a:pt x="475" y="2021"/>
                  <a:pt x="479" y="2136"/>
                </a:cubicBezTo>
              </a:path>
            </a:pathLst>
          </a:custGeom>
          <a:noFill/>
          <a:ln w="12700" cap="flat" cmpd="sng">
            <a:solidFill>
              <a:schemeClr val="tx1"/>
            </a:solidFill>
            <a:prstDash val="solid"/>
            <a:round/>
            <a:headEnd type="none" w="sm" len="sm"/>
            <a:tailEnd type="triangle" w="med" len="sm"/>
          </a:ln>
          <a:effectLst/>
        </p:spPr>
        <p:txBody>
          <a:bodyPr wrap="none" anchor="ctr"/>
          <a:lstStyle/>
          <a:p>
            <a:endParaRPr lang="en-US"/>
          </a:p>
        </p:txBody>
      </p:sp>
      <p:sp>
        <p:nvSpPr>
          <p:cNvPr id="30729" name="Text Box 9"/>
          <p:cNvSpPr txBox="1">
            <a:spLocks noChangeArrowheads="1"/>
          </p:cNvSpPr>
          <p:nvPr/>
        </p:nvSpPr>
        <p:spPr bwMode="auto">
          <a:xfrm>
            <a:off x="5135408" y="1857273"/>
            <a:ext cx="3740150"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Transport to a surface</a:t>
            </a:r>
          </a:p>
        </p:txBody>
      </p:sp>
      <p:sp>
        <p:nvSpPr>
          <p:cNvPr id="30730" name="Text Box 10"/>
          <p:cNvSpPr txBox="1">
            <a:spLocks noChangeArrowheads="1"/>
          </p:cNvSpPr>
          <p:nvPr/>
        </p:nvSpPr>
        <p:spPr bwMode="auto">
          <a:xfrm>
            <a:off x="5160808" y="4321073"/>
            <a:ext cx="2081213" cy="579438"/>
          </a:xfrm>
          <a:prstGeom prst="rect">
            <a:avLst/>
          </a:prstGeom>
          <a:noFill/>
          <a:ln w="12700">
            <a:noFill/>
            <a:miter lim="800000"/>
            <a:headEnd type="none" w="lg" len="med"/>
            <a:tailEnd type="none" w="lg" len="med"/>
          </a:ln>
          <a:effectLst/>
        </p:spPr>
        <p:txBody>
          <a:bodyPr wrap="none">
            <a:spAutoFit/>
          </a:bodyPr>
          <a:lstStyle/>
          <a:p>
            <a:r>
              <a:rPr lang="en-US" sz="3200" b="0">
                <a:solidFill>
                  <a:schemeClr val="folHlink"/>
                </a:solidFill>
              </a:rPr>
              <a:t>Attachment</a:t>
            </a:r>
          </a:p>
        </p:txBody>
      </p:sp>
      <p:sp>
        <p:nvSpPr>
          <p:cNvPr id="30731" name="Text Box 11"/>
          <p:cNvSpPr txBox="1">
            <a:spLocks noChangeArrowheads="1"/>
          </p:cNvSpPr>
          <p:nvPr/>
        </p:nvSpPr>
        <p:spPr bwMode="auto">
          <a:xfrm>
            <a:off x="5491008" y="2438298"/>
            <a:ext cx="3016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Molecular diffusion</a:t>
            </a:r>
          </a:p>
        </p:txBody>
      </p:sp>
      <p:sp>
        <p:nvSpPr>
          <p:cNvPr id="30732" name="Text Box 12"/>
          <p:cNvSpPr txBox="1">
            <a:spLocks noChangeArrowheads="1"/>
          </p:cNvSpPr>
          <p:nvPr/>
        </p:nvSpPr>
        <p:spPr bwMode="auto">
          <a:xfrm>
            <a:off x="5491008" y="2879623"/>
            <a:ext cx="111125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Inertia</a:t>
            </a:r>
          </a:p>
        </p:txBody>
      </p:sp>
      <p:sp>
        <p:nvSpPr>
          <p:cNvPr id="30733" name="Text Box 13"/>
          <p:cNvSpPr txBox="1">
            <a:spLocks noChangeArrowheads="1"/>
          </p:cNvSpPr>
          <p:nvPr/>
        </p:nvSpPr>
        <p:spPr bwMode="auto">
          <a:xfrm>
            <a:off x="5491008" y="3319361"/>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0734" name="Text Box 14"/>
          <p:cNvSpPr txBox="1">
            <a:spLocks noChangeArrowheads="1"/>
          </p:cNvSpPr>
          <p:nvPr/>
        </p:nvSpPr>
        <p:spPr bwMode="auto">
          <a:xfrm>
            <a:off x="5491008" y="3759098"/>
            <a:ext cx="2072940"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Interception</a:t>
            </a:r>
          </a:p>
        </p:txBody>
      </p:sp>
      <p:sp>
        <p:nvSpPr>
          <p:cNvPr id="30735" name="Text Box 15"/>
          <p:cNvSpPr txBox="1">
            <a:spLocks noChangeArrowheads="1"/>
          </p:cNvSpPr>
          <p:nvPr/>
        </p:nvSpPr>
        <p:spPr bwMode="auto">
          <a:xfrm>
            <a:off x="5592608" y="4889398"/>
            <a:ext cx="1487488" cy="519113"/>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Straining</a:t>
            </a:r>
          </a:p>
        </p:txBody>
      </p:sp>
      <p:sp>
        <p:nvSpPr>
          <p:cNvPr id="30737" name="Line 17"/>
          <p:cNvSpPr>
            <a:spLocks noChangeShapeType="1"/>
          </p:cNvSpPr>
          <p:nvPr/>
        </p:nvSpPr>
        <p:spPr bwMode="auto">
          <a:xfrm>
            <a:off x="5252883" y="2358923"/>
            <a:ext cx="35496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38" name="Line 18"/>
          <p:cNvSpPr>
            <a:spLocks noChangeShapeType="1"/>
          </p:cNvSpPr>
          <p:nvPr/>
        </p:nvSpPr>
        <p:spPr bwMode="auto">
          <a:xfrm>
            <a:off x="5583083" y="2866923"/>
            <a:ext cx="284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9" name="Line 19"/>
          <p:cNvSpPr>
            <a:spLocks noChangeShapeType="1"/>
          </p:cNvSpPr>
          <p:nvPr/>
        </p:nvSpPr>
        <p:spPr bwMode="auto">
          <a:xfrm>
            <a:off x="5557683" y="3298723"/>
            <a:ext cx="965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0" name="Line 20"/>
          <p:cNvSpPr>
            <a:spLocks noChangeShapeType="1"/>
          </p:cNvSpPr>
          <p:nvPr/>
        </p:nvSpPr>
        <p:spPr bwMode="auto">
          <a:xfrm>
            <a:off x="5583083" y="3755923"/>
            <a:ext cx="1041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1" name="Line 21"/>
          <p:cNvSpPr>
            <a:spLocks noChangeShapeType="1"/>
          </p:cNvSpPr>
          <p:nvPr/>
        </p:nvSpPr>
        <p:spPr bwMode="auto">
          <a:xfrm>
            <a:off x="5557683" y="41877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2" name="Line 22"/>
          <p:cNvSpPr>
            <a:spLocks noChangeShapeType="1"/>
          </p:cNvSpPr>
          <p:nvPr/>
        </p:nvSpPr>
        <p:spPr bwMode="auto">
          <a:xfrm>
            <a:off x="5227483" y="4797323"/>
            <a:ext cx="1930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3" name="Line 23"/>
          <p:cNvSpPr>
            <a:spLocks noChangeShapeType="1"/>
          </p:cNvSpPr>
          <p:nvPr/>
        </p:nvSpPr>
        <p:spPr bwMode="auto">
          <a:xfrm>
            <a:off x="5684683" y="5318023"/>
            <a:ext cx="1320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5" name="Line 25"/>
          <p:cNvSpPr>
            <a:spLocks noChangeShapeType="1"/>
          </p:cNvSpPr>
          <p:nvPr/>
        </p:nvSpPr>
        <p:spPr bwMode="auto">
          <a:xfrm>
            <a:off x="928688" y="2909888"/>
            <a:ext cx="692150" cy="5540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7" name="Text Box 27"/>
          <p:cNvSpPr txBox="1">
            <a:spLocks noChangeArrowheads="1"/>
          </p:cNvSpPr>
          <p:nvPr/>
        </p:nvSpPr>
        <p:spPr bwMode="auto">
          <a:xfrm>
            <a:off x="304800" y="2327275"/>
            <a:ext cx="1606550" cy="579438"/>
          </a:xfrm>
          <a:prstGeom prst="rect">
            <a:avLst/>
          </a:prstGeom>
          <a:noFill/>
          <a:ln w="12700">
            <a:noFill/>
            <a:miter lim="800000"/>
            <a:headEnd type="none" w="lg" len="med"/>
            <a:tailEnd type="none" w="lg" len="med"/>
          </a:ln>
          <a:effectLst/>
        </p:spPr>
        <p:txBody>
          <a:bodyPr wrap="none">
            <a:spAutoFit/>
          </a:bodyPr>
          <a:lstStyle/>
          <a:p>
            <a:r>
              <a:rPr lang="en-US" sz="3200" b="0" dirty="0">
                <a:solidFill>
                  <a:schemeClr val="folHlink"/>
                </a:solidFill>
              </a:rPr>
              <a:t>collector</a:t>
            </a:r>
          </a:p>
        </p:txBody>
      </p:sp>
      <p:sp>
        <p:nvSpPr>
          <p:cNvPr id="30748" name="Line 28"/>
          <p:cNvSpPr>
            <a:spLocks noChangeShapeType="1"/>
          </p:cNvSpPr>
          <p:nvPr/>
        </p:nvSpPr>
        <p:spPr bwMode="auto">
          <a:xfrm>
            <a:off x="319088" y="2784475"/>
            <a:ext cx="155098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49" name="Text Box 29"/>
          <p:cNvSpPr txBox="1">
            <a:spLocks noChangeArrowheads="1"/>
          </p:cNvSpPr>
          <p:nvPr/>
        </p:nvSpPr>
        <p:spPr bwMode="auto">
          <a:xfrm>
            <a:off x="5579908" y="5297386"/>
            <a:ext cx="3408305" cy="461665"/>
          </a:xfrm>
          <a:prstGeom prst="rect">
            <a:avLst/>
          </a:prstGeom>
          <a:noFill/>
          <a:ln w="12700">
            <a:noFill/>
            <a:miter lim="800000"/>
            <a:headEnd type="none" w="lg" len="med"/>
            <a:tailEnd type="none" w="lg" len="med"/>
          </a:ln>
          <a:effectLst/>
        </p:spPr>
        <p:txBody>
          <a:bodyPr wrap="none">
            <a:spAutoFit/>
          </a:bodyPr>
          <a:lstStyle/>
          <a:p>
            <a:r>
              <a:rPr lang="en-US" sz="2400" dirty="0" smtClean="0">
                <a:solidFill>
                  <a:schemeClr val="folHlink"/>
                </a:solidFill>
              </a:rPr>
              <a:t>Coagulant nanoparticles</a:t>
            </a:r>
            <a:endParaRPr lang="en-US" sz="2400" dirty="0">
              <a:solidFill>
                <a:schemeClr val="folHlink"/>
              </a:solidFill>
            </a:endParaRPr>
          </a:p>
        </p:txBody>
      </p:sp>
      <p:sp>
        <p:nvSpPr>
          <p:cNvPr id="30750" name="Line 30"/>
          <p:cNvSpPr>
            <a:spLocks noChangeShapeType="1"/>
          </p:cNvSpPr>
          <p:nvPr/>
        </p:nvSpPr>
        <p:spPr bwMode="auto">
          <a:xfrm>
            <a:off x="5671983" y="5726011"/>
            <a:ext cx="257126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0" name="Text Box 13"/>
          <p:cNvSpPr txBox="1">
            <a:spLocks noChangeArrowheads="1"/>
          </p:cNvSpPr>
          <p:nvPr/>
        </p:nvSpPr>
        <p:spPr bwMode="auto">
          <a:xfrm>
            <a:off x="5643408" y="5771623"/>
            <a:ext cx="1270000" cy="519112"/>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Gravity</a:t>
            </a:r>
          </a:p>
        </p:txBody>
      </p:sp>
      <p:sp>
        <p:nvSpPr>
          <p:cNvPr id="31" name="Line 24"/>
          <p:cNvSpPr>
            <a:spLocks noChangeShapeType="1"/>
          </p:cNvSpPr>
          <p:nvPr/>
        </p:nvSpPr>
        <p:spPr bwMode="auto">
          <a:xfrm>
            <a:off x="5693696" y="6230307"/>
            <a:ext cx="186716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0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072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07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073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073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073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073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073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074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9" grpId="0" build="p" autoUpdateAnimBg="0"/>
      <p:bldP spid="30730" grpId="0" build="p" autoUpdateAnimBg="0"/>
      <p:bldP spid="30731" grpId="0" build="p" autoUpdateAnimBg="0"/>
      <p:bldP spid="30732" grpId="0" build="p" autoUpdateAnimBg="0"/>
      <p:bldP spid="30733" grpId="0" build="p" autoUpdateAnimBg="0"/>
      <p:bldP spid="30734" grpId="0" build="p" autoUpdateAnimBg="0"/>
      <p:bldP spid="30735" grpId="0" build="p" autoUpdateAnimBg="0"/>
      <p:bldP spid="30747" grpId="0" build="p" autoUpdateAnimBg="0"/>
      <p:bldP spid="30749" grpId="0" build="p" autoUpdateAnimBg="0"/>
      <p:bldP spid="30"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 y="222457"/>
            <a:ext cx="9134475" cy="6419850"/>
          </a:xfrm>
          <a:prstGeom prst="rect">
            <a:avLst/>
          </a:prstGeom>
        </p:spPr>
      </p:pic>
      <p:cxnSp>
        <p:nvCxnSpPr>
          <p:cNvPr id="5" name="Straight Arrow Connector 4"/>
          <p:cNvCxnSpPr/>
          <p:nvPr/>
        </p:nvCxnSpPr>
        <p:spPr bwMode="auto">
          <a:xfrm flipV="1">
            <a:off x="2440983" y="738640"/>
            <a:ext cx="1883044" cy="497495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6" name="TextBox 5"/>
          <p:cNvSpPr txBox="1"/>
          <p:nvPr/>
        </p:nvSpPr>
        <p:spPr>
          <a:xfrm>
            <a:off x="3130658" y="222457"/>
            <a:ext cx="2875146" cy="523220"/>
          </a:xfrm>
          <a:prstGeom prst="rect">
            <a:avLst/>
          </a:prstGeom>
          <a:noFill/>
        </p:spPr>
        <p:txBody>
          <a:bodyPr wrap="none" rtlCol="0">
            <a:spAutoFit/>
          </a:bodyPr>
          <a:lstStyle/>
          <a:p>
            <a:r>
              <a:rPr lang="en-US" dirty="0"/>
              <a:t>Very steep failure</a:t>
            </a:r>
          </a:p>
        </p:txBody>
      </p:sp>
      <p:cxnSp>
        <p:nvCxnSpPr>
          <p:cNvPr id="7" name="Straight Arrow Connector 6"/>
          <p:cNvCxnSpPr/>
          <p:nvPr/>
        </p:nvCxnSpPr>
        <p:spPr bwMode="auto">
          <a:xfrm flipV="1">
            <a:off x="4576762" y="3148627"/>
            <a:ext cx="3389367" cy="2564970"/>
          </a:xfrm>
          <a:prstGeom prst="straightConnector1">
            <a:avLst/>
          </a:prstGeom>
          <a:solidFill>
            <a:schemeClr val="accent1"/>
          </a:solidFill>
          <a:ln w="38100" cap="flat" cmpd="sng" algn="ctr">
            <a:solidFill>
              <a:srgbClr val="FFC000"/>
            </a:solidFill>
            <a:prstDash val="solid"/>
            <a:round/>
            <a:headEnd type="none" w="lg" len="med"/>
            <a:tailEnd type="arrow"/>
          </a:ln>
          <a:effectLst/>
        </p:spPr>
      </p:cxnSp>
      <p:sp>
        <p:nvSpPr>
          <p:cNvPr id="8" name="Rectangle 7"/>
          <p:cNvSpPr/>
          <p:nvPr/>
        </p:nvSpPr>
        <p:spPr>
          <a:xfrm>
            <a:off x="157079" y="6550223"/>
            <a:ext cx="8986921" cy="307777"/>
          </a:xfrm>
          <a:prstGeom prst="rect">
            <a:avLst/>
          </a:prstGeom>
        </p:spPr>
        <p:txBody>
          <a:bodyPr wrap="square">
            <a:spAutoFit/>
          </a:bodyPr>
          <a:lstStyle/>
          <a:p>
            <a:r>
              <a:rPr lang="en-US" sz="1400" b="0" dirty="0"/>
              <a:t>Lucinda Li, Theresa Chu, Jonathan Harris, </a:t>
            </a:r>
            <a:r>
              <a:rPr lang="en-US" sz="1400" b="0" dirty="0" err="1"/>
              <a:t>Mythri</a:t>
            </a:r>
            <a:r>
              <a:rPr lang="en-US" sz="1400" b="0" dirty="0"/>
              <a:t> </a:t>
            </a:r>
            <a:r>
              <a:rPr lang="en-US" sz="1400" b="0" dirty="0" err="1"/>
              <a:t>Krishnamoorthysujatha</a:t>
            </a:r>
            <a:r>
              <a:rPr lang="en-US" sz="1400" b="0" dirty="0"/>
              <a:t>, Rose </a:t>
            </a:r>
            <a:r>
              <a:rPr lang="en-US" sz="1400" b="0" dirty="0" err="1"/>
              <a:t>Linehan</a:t>
            </a:r>
            <a:r>
              <a:rPr lang="en-US" sz="1400" b="0" dirty="0"/>
              <a:t>, William H. </a:t>
            </a:r>
            <a:r>
              <a:rPr lang="en-US" sz="1400" b="0" dirty="0" err="1"/>
              <a:t>Pennock</a:t>
            </a:r>
            <a:endParaRPr lang="en-US" sz="1400" b="0" dirty="0"/>
          </a:p>
        </p:txBody>
      </p:sp>
      <p:sp>
        <p:nvSpPr>
          <p:cNvPr id="9" name="TextBox 8"/>
          <p:cNvSpPr txBox="1"/>
          <p:nvPr/>
        </p:nvSpPr>
        <p:spPr>
          <a:xfrm>
            <a:off x="7667175" y="2802289"/>
            <a:ext cx="1267154" cy="400110"/>
          </a:xfrm>
          <a:prstGeom prst="rect">
            <a:avLst/>
          </a:prstGeom>
          <a:noFill/>
        </p:spPr>
        <p:txBody>
          <a:bodyPr wrap="square" rtlCol="0">
            <a:spAutoFit/>
          </a:bodyPr>
          <a:lstStyle/>
          <a:p>
            <a:r>
              <a:rPr lang="en-US" sz="2000" b="0" dirty="0" smtClean="0"/>
              <a:t>0.65 mg/L</a:t>
            </a:r>
            <a:endParaRPr lang="en-US" sz="2000" b="0" dirty="0"/>
          </a:p>
        </p:txBody>
      </p:sp>
      <p:sp>
        <p:nvSpPr>
          <p:cNvPr id="10" name="TextBox 9"/>
          <p:cNvSpPr txBox="1"/>
          <p:nvPr/>
        </p:nvSpPr>
        <p:spPr>
          <a:xfrm>
            <a:off x="2983765" y="653469"/>
            <a:ext cx="1466629" cy="400110"/>
          </a:xfrm>
          <a:prstGeom prst="rect">
            <a:avLst/>
          </a:prstGeom>
          <a:noFill/>
        </p:spPr>
        <p:txBody>
          <a:bodyPr wrap="square" rtlCol="0">
            <a:spAutoFit/>
          </a:bodyPr>
          <a:lstStyle/>
          <a:p>
            <a:r>
              <a:rPr lang="en-US" sz="2000" b="0" dirty="0" smtClean="0"/>
              <a:t>1.55 mg/L</a:t>
            </a:r>
            <a:endParaRPr lang="en-US" sz="2000" b="0" dirty="0"/>
          </a:p>
        </p:txBody>
      </p:sp>
    </p:spTree>
    <p:extLst>
      <p:ext uri="{BB962C8B-B14F-4D97-AF65-F5344CB8AC3E}">
        <p14:creationId xmlns:p14="http://schemas.microsoft.com/office/powerpoint/2010/main" val="3243778807"/>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6465492" y="-3749661"/>
            <a:ext cx="782664" cy="6307810"/>
            <a:chOff x="6456335" y="-4091554"/>
            <a:chExt cx="782664" cy="6307810"/>
          </a:xfrm>
        </p:grpSpPr>
        <p:sp>
          <p:nvSpPr>
            <p:cNvPr id="6" name="Rectangle 5"/>
            <p:cNvSpPr/>
            <p:nvPr/>
          </p:nvSpPr>
          <p:spPr bwMode="auto">
            <a:xfrm>
              <a:off x="6456335" y="-4091554"/>
              <a:ext cx="782664" cy="447901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56335" y="387456"/>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6252723" y="-280439"/>
            <a:ext cx="1402134" cy="197186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dirty="0"/>
              <a:t>Active filtration zone slowly moves down through the filter</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8" name="Oval 17"/>
          <p:cNvSpPr/>
          <p:nvPr/>
        </p:nvSpPr>
        <p:spPr bwMode="auto">
          <a:xfrm flipH="1">
            <a:off x="873698" y="4289977"/>
            <a:ext cx="45719" cy="1797807"/>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TextBox 18"/>
          <p:cNvSpPr txBox="1"/>
          <p:nvPr/>
        </p:nvSpPr>
        <p:spPr>
          <a:xfrm>
            <a:off x="1433015" y="3766757"/>
            <a:ext cx="2810769" cy="523220"/>
          </a:xfrm>
          <a:prstGeom prst="rect">
            <a:avLst/>
          </a:prstGeom>
          <a:noFill/>
        </p:spPr>
        <p:txBody>
          <a:bodyPr wrap="none" rtlCol="0">
            <a:spAutoFit/>
          </a:bodyPr>
          <a:lstStyle/>
          <a:p>
            <a:r>
              <a:rPr lang="en-US" b="0" dirty="0">
                <a:latin typeface="+mn-lt"/>
              </a:rPr>
              <a:t>Effluent Turbidity</a:t>
            </a:r>
          </a:p>
        </p:txBody>
      </p: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spTree>
    <p:extLst>
      <p:ext uri="{BB962C8B-B14F-4D97-AF65-F5344CB8AC3E}">
        <p14:creationId xmlns:p14="http://schemas.microsoft.com/office/powerpoint/2010/main" val="4040657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nodeType="clickEffect">
                                  <p:stCondLst>
                                    <p:cond delay="0"/>
                                  </p:stCondLst>
                                  <p:childTnLst>
                                    <p:animMotion origin="layout" path="M -0.00087 -0.00925 L -0.00087 0.72959 " pathEditMode="relative" rAng="0" ptsTypes="AA">
                                      <p:cBhvr>
                                        <p:cTn id="6" dur="20000" fill="hold"/>
                                        <p:tgtEl>
                                          <p:spTgt spid="10"/>
                                        </p:tgtEl>
                                        <p:attrNameLst>
                                          <p:attrName>ppt_x</p:attrName>
                                          <p:attrName>ppt_y</p:attrName>
                                        </p:attrNameLst>
                                      </p:cBhvr>
                                      <p:rCtr x="0" y="36942"/>
                                    </p:animMotion>
                                  </p:childTnLst>
                                </p:cTn>
                              </p:par>
                              <p:par>
                                <p:cTn id="7" presetID="0" presetClass="path" presetSubtype="0" fill="hold" grpId="0" nodeType="withEffect">
                                  <p:stCondLst>
                                    <p:cond delay="0"/>
                                  </p:stCondLst>
                                  <p:childTnLst>
                                    <p:animMotion origin="layout" path="M 8.33333E-7 2.1721E-6 C 0.075 -0.00116 0.35625 -0.00509 0.45 -0.00625 " pathEditMode="relative" rAng="0" ptsTypes="aa">
                                      <p:cBhvr>
                                        <p:cTn id="8" dur="20000" fill="hold"/>
                                        <p:tgtEl>
                                          <p:spTgt spid="18"/>
                                        </p:tgtEl>
                                        <p:attrNameLst>
                                          <p:attrName>ppt_x</p:attrName>
                                          <p:attrName>ppt_y</p:attrName>
                                        </p:attrNameLst>
                                      </p:cBhvr>
                                      <p:rCtr x="22500" y="-324"/>
                                    </p:animMotion>
                                  </p:childTnLst>
                                </p:cTn>
                              </p:par>
                              <p:par>
                                <p:cTn id="9" presetID="1" presetClass="entr" presetSubtype="0" fill="hold" grpId="1"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976240" y="1712562"/>
            <a:ext cx="782664" cy="4479010"/>
            <a:chOff x="6465492" y="1712562"/>
            <a:chExt cx="782664" cy="4479010"/>
          </a:xfrm>
        </p:grpSpPr>
        <p:sp>
          <p:nvSpPr>
            <p:cNvPr id="6" name="Rectangle 5"/>
            <p:cNvSpPr/>
            <p:nvPr/>
          </p:nvSpPr>
          <p:spPr bwMode="auto">
            <a:xfrm>
              <a:off x="6465492" y="1712562"/>
              <a:ext cx="782664" cy="1828800"/>
            </a:xfrm>
            <a:prstGeom prst="rect">
              <a:avLst/>
            </a:prstGeom>
            <a:solidFill>
              <a:schemeClr val="accent6">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7" name="Rectangle 6"/>
            <p:cNvSpPr/>
            <p:nvPr/>
          </p:nvSpPr>
          <p:spPr bwMode="auto">
            <a:xfrm>
              <a:off x="6465492" y="3504354"/>
              <a:ext cx="782664" cy="1828800"/>
            </a:xfrm>
            <a:prstGeom prst="rect">
              <a:avLst/>
            </a:prstGeom>
            <a:gradFill>
              <a:gsLst>
                <a:gs pos="0">
                  <a:schemeClr val="accent6">
                    <a:lumMod val="50000"/>
                  </a:schemeClr>
                </a:gs>
                <a:gs pos="100000">
                  <a:schemeClr val="bg1"/>
                </a:gs>
              </a:gsLst>
              <a:lin ang="5400000" scaled="0"/>
            </a:gra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 name="Rectangle 4"/>
            <p:cNvSpPr/>
            <p:nvPr/>
          </p:nvSpPr>
          <p:spPr bwMode="auto">
            <a:xfrm>
              <a:off x="6465492" y="1712562"/>
              <a:ext cx="782664" cy="4479010"/>
            </a:xfrm>
            <a:prstGeom prst="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Freeform 16"/>
          <p:cNvSpPr/>
          <p:nvPr/>
        </p:nvSpPr>
        <p:spPr bwMode="auto">
          <a:xfrm>
            <a:off x="900753" y="3766757"/>
            <a:ext cx="4326344" cy="2299363"/>
          </a:xfrm>
          <a:custGeom>
            <a:avLst/>
            <a:gdLst>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75061"/>
              <a:gd name="connsiteX1" fmla="*/ 2442950 w 3384645"/>
              <a:gd name="connsiteY1" fmla="*/ 900752 h 975061"/>
              <a:gd name="connsiteX2" fmla="*/ 3384645 w 3384645"/>
              <a:gd name="connsiteY2" fmla="*/ 0 h 975061"/>
              <a:gd name="connsiteX0" fmla="*/ 0 w 3384645"/>
              <a:gd name="connsiteY0" fmla="*/ 859809 h 917300"/>
              <a:gd name="connsiteX1" fmla="*/ 2442950 w 3384645"/>
              <a:gd name="connsiteY1" fmla="*/ 900752 h 917300"/>
              <a:gd name="connsiteX2" fmla="*/ 3384645 w 3384645"/>
              <a:gd name="connsiteY2" fmla="*/ 0 h 917300"/>
              <a:gd name="connsiteX0" fmla="*/ 0 w 3374001"/>
              <a:gd name="connsiteY0" fmla="*/ 284785 h 903547"/>
              <a:gd name="connsiteX1" fmla="*/ 2432306 w 3374001"/>
              <a:gd name="connsiteY1" fmla="*/ 900752 h 903547"/>
              <a:gd name="connsiteX2" fmla="*/ 3374001 w 3374001"/>
              <a:gd name="connsiteY2" fmla="*/ 0 h 903547"/>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27816 w 3401817"/>
              <a:gd name="connsiteY0" fmla="*/ 284785 h 997809"/>
              <a:gd name="connsiteX1" fmla="*/ 240686 w 3401817"/>
              <a:gd name="connsiteY1" fmla="*/ 903619 h 997809"/>
              <a:gd name="connsiteX2" fmla="*/ 2460122 w 3401817"/>
              <a:gd name="connsiteY2" fmla="*/ 900752 h 997809"/>
              <a:gd name="connsiteX3" fmla="*/ 3401817 w 3401817"/>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97809"/>
              <a:gd name="connsiteX1" fmla="*/ 212870 w 3374001"/>
              <a:gd name="connsiteY1" fmla="*/ 903619 h 997809"/>
              <a:gd name="connsiteX2" fmla="*/ 2432306 w 3374001"/>
              <a:gd name="connsiteY2" fmla="*/ 900752 h 997809"/>
              <a:gd name="connsiteX3" fmla="*/ 3374001 w 3374001"/>
              <a:gd name="connsiteY3" fmla="*/ 0 h 997809"/>
              <a:gd name="connsiteX0" fmla="*/ 0 w 3374001"/>
              <a:gd name="connsiteY0" fmla="*/ 284785 h 974715"/>
              <a:gd name="connsiteX1" fmla="*/ 212870 w 3374001"/>
              <a:gd name="connsiteY1" fmla="*/ 903619 h 974715"/>
              <a:gd name="connsiteX2" fmla="*/ 2432306 w 3374001"/>
              <a:gd name="connsiteY2" fmla="*/ 900752 h 974715"/>
              <a:gd name="connsiteX3" fmla="*/ 3374001 w 3374001"/>
              <a:gd name="connsiteY3" fmla="*/ 0 h 974715"/>
              <a:gd name="connsiteX0" fmla="*/ 0 w 3374001"/>
              <a:gd name="connsiteY0" fmla="*/ 284785 h 917856"/>
              <a:gd name="connsiteX1" fmla="*/ 212870 w 3374001"/>
              <a:gd name="connsiteY1" fmla="*/ 903619 h 917856"/>
              <a:gd name="connsiteX2" fmla="*/ 2432306 w 3374001"/>
              <a:gd name="connsiteY2" fmla="*/ 900752 h 917856"/>
              <a:gd name="connsiteX3" fmla="*/ 3374001 w 3374001"/>
              <a:gd name="connsiteY3" fmla="*/ 0 h 917856"/>
              <a:gd name="connsiteX0" fmla="*/ 25071 w 3399072"/>
              <a:gd name="connsiteY0" fmla="*/ 284785 h 960272"/>
              <a:gd name="connsiteX1" fmla="*/ 237941 w 3399072"/>
              <a:gd name="connsiteY1" fmla="*/ 903619 h 960272"/>
              <a:gd name="connsiteX2" fmla="*/ 2414803 w 3399072"/>
              <a:gd name="connsiteY2" fmla="*/ 922658 h 960272"/>
              <a:gd name="connsiteX3" fmla="*/ 3399072 w 3399072"/>
              <a:gd name="connsiteY3" fmla="*/ 0 h 960272"/>
              <a:gd name="connsiteX0" fmla="*/ 30126 w 3404127"/>
              <a:gd name="connsiteY0" fmla="*/ 284785 h 932105"/>
              <a:gd name="connsiteX1" fmla="*/ 242996 w 3404127"/>
              <a:gd name="connsiteY1" fmla="*/ 903619 h 932105"/>
              <a:gd name="connsiteX2" fmla="*/ 2419858 w 3404127"/>
              <a:gd name="connsiteY2" fmla="*/ 922658 h 932105"/>
              <a:gd name="connsiteX3" fmla="*/ 3404127 w 3404127"/>
              <a:gd name="connsiteY3" fmla="*/ 0 h 932105"/>
              <a:gd name="connsiteX0" fmla="*/ 24565 w 3398566"/>
              <a:gd name="connsiteY0" fmla="*/ 284785 h 983694"/>
              <a:gd name="connsiteX1" fmla="*/ 248079 w 3398566"/>
              <a:gd name="connsiteY1" fmla="*/ 876237 h 983694"/>
              <a:gd name="connsiteX2" fmla="*/ 2414297 w 3398566"/>
              <a:gd name="connsiteY2" fmla="*/ 922658 h 983694"/>
              <a:gd name="connsiteX3" fmla="*/ 3398566 w 3398566"/>
              <a:gd name="connsiteY3" fmla="*/ 0 h 983694"/>
              <a:gd name="connsiteX0" fmla="*/ 24565 w 3398566"/>
              <a:gd name="connsiteY0" fmla="*/ 284785 h 922662"/>
              <a:gd name="connsiteX1" fmla="*/ 248079 w 3398566"/>
              <a:gd name="connsiteY1" fmla="*/ 876237 h 922662"/>
              <a:gd name="connsiteX2" fmla="*/ 2414297 w 3398566"/>
              <a:gd name="connsiteY2" fmla="*/ 922658 h 922662"/>
              <a:gd name="connsiteX3" fmla="*/ 3398566 w 3398566"/>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 name="connsiteX0" fmla="*/ 0 w 3374001"/>
              <a:gd name="connsiteY0" fmla="*/ 284785 h 922662"/>
              <a:gd name="connsiteX1" fmla="*/ 223514 w 3374001"/>
              <a:gd name="connsiteY1" fmla="*/ 876237 h 922662"/>
              <a:gd name="connsiteX2" fmla="*/ 2389732 w 3374001"/>
              <a:gd name="connsiteY2" fmla="*/ 922658 h 922662"/>
              <a:gd name="connsiteX3" fmla="*/ 3374001 w 3374001"/>
              <a:gd name="connsiteY3" fmla="*/ 0 h 922662"/>
            </a:gdLst>
            <a:ahLst/>
            <a:cxnLst>
              <a:cxn ang="0">
                <a:pos x="connsiteX0" y="connsiteY0"/>
              </a:cxn>
              <a:cxn ang="0">
                <a:pos x="connsiteX1" y="connsiteY1"/>
              </a:cxn>
              <a:cxn ang="0">
                <a:pos x="connsiteX2" y="connsiteY2"/>
              </a:cxn>
              <a:cxn ang="0">
                <a:pos x="connsiteX3" y="connsiteY3"/>
              </a:cxn>
            </a:cxnLst>
            <a:rect l="l" t="t" r="r" b="b"/>
            <a:pathLst>
              <a:path w="3374001" h="922662">
                <a:moveTo>
                  <a:pt x="0" y="284785"/>
                </a:moveTo>
                <a:cubicBezTo>
                  <a:pt x="47895" y="615196"/>
                  <a:pt x="25067" y="870680"/>
                  <a:pt x="223514" y="876237"/>
                </a:cubicBezTo>
                <a:lnTo>
                  <a:pt x="2389732" y="922658"/>
                </a:lnTo>
                <a:cubicBezTo>
                  <a:pt x="2989318" y="924482"/>
                  <a:pt x="3185207" y="378725"/>
                  <a:pt x="3374001" y="0"/>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3" name="Group 2"/>
          <p:cNvGrpSpPr/>
          <p:nvPr/>
        </p:nvGrpSpPr>
        <p:grpSpPr>
          <a:xfrm>
            <a:off x="38795" y="3589361"/>
            <a:ext cx="5188301" cy="3166374"/>
            <a:chOff x="38795" y="3589361"/>
            <a:chExt cx="5188301" cy="3166374"/>
          </a:xfrm>
        </p:grpSpPr>
        <p:cxnSp>
          <p:nvCxnSpPr>
            <p:cNvPr id="14" name="Straight Arrow Connector 13"/>
            <p:cNvCxnSpPr/>
            <p:nvPr/>
          </p:nvCxnSpPr>
          <p:spPr bwMode="auto">
            <a:xfrm flipV="1">
              <a:off x="887104" y="3589361"/>
              <a:ext cx="0" cy="260221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5" name="Straight Arrow Connector 14"/>
            <p:cNvCxnSpPr/>
            <p:nvPr/>
          </p:nvCxnSpPr>
          <p:spPr bwMode="auto">
            <a:xfrm>
              <a:off x="887104" y="6171121"/>
              <a:ext cx="4339992" cy="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0" name="TextBox 19"/>
            <p:cNvSpPr txBox="1"/>
            <p:nvPr/>
          </p:nvSpPr>
          <p:spPr>
            <a:xfrm>
              <a:off x="38795" y="4289977"/>
              <a:ext cx="848309" cy="523220"/>
            </a:xfrm>
            <a:prstGeom prst="rect">
              <a:avLst/>
            </a:prstGeom>
            <a:noFill/>
          </p:spPr>
          <p:txBody>
            <a:bodyPr wrap="none" rtlCol="0">
              <a:spAutoFit/>
            </a:bodyPr>
            <a:lstStyle/>
            <a:p>
              <a:r>
                <a:rPr lang="en-US" b="0" dirty="0">
                  <a:latin typeface="+mn-lt"/>
                </a:rPr>
                <a:t>NTU</a:t>
              </a:r>
            </a:p>
          </p:txBody>
        </p:sp>
        <p:sp>
          <p:nvSpPr>
            <p:cNvPr id="21" name="TextBox 20"/>
            <p:cNvSpPr txBox="1"/>
            <p:nvPr/>
          </p:nvSpPr>
          <p:spPr>
            <a:xfrm>
              <a:off x="2569659" y="6232515"/>
              <a:ext cx="923651" cy="523220"/>
            </a:xfrm>
            <a:prstGeom prst="rect">
              <a:avLst/>
            </a:prstGeom>
            <a:noFill/>
          </p:spPr>
          <p:txBody>
            <a:bodyPr wrap="none" rtlCol="0">
              <a:spAutoFit/>
            </a:bodyPr>
            <a:lstStyle/>
            <a:p>
              <a:r>
                <a:rPr lang="en-US" b="0" dirty="0">
                  <a:latin typeface="+mn-lt"/>
                </a:rPr>
                <a:t>Time</a:t>
              </a:r>
            </a:p>
          </p:txBody>
        </p:sp>
      </p:grpSp>
      <p:sp>
        <p:nvSpPr>
          <p:cNvPr id="2" name="Title 1"/>
          <p:cNvSpPr>
            <a:spLocks noGrp="1"/>
          </p:cNvSpPr>
          <p:nvPr>
            <p:ph type="title"/>
          </p:nvPr>
        </p:nvSpPr>
        <p:spPr/>
        <p:txBody>
          <a:bodyPr/>
          <a:lstStyle/>
          <a:p>
            <a:r>
              <a:rPr lang="en-US" dirty="0"/>
              <a:t>Active Filtration zone</a:t>
            </a:r>
          </a:p>
        </p:txBody>
      </p:sp>
      <p:sp>
        <p:nvSpPr>
          <p:cNvPr id="12"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
        <p:nvSpPr>
          <p:cNvPr id="8" name="Right Brace 7"/>
          <p:cNvSpPr/>
          <p:nvPr/>
        </p:nvSpPr>
        <p:spPr bwMode="auto">
          <a:xfrm rot="10800000">
            <a:off x="7590602" y="3413578"/>
            <a:ext cx="373711" cy="18288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p:cNvSpPr txBox="1"/>
          <p:nvPr/>
        </p:nvSpPr>
        <p:spPr>
          <a:xfrm>
            <a:off x="6186115" y="3766757"/>
            <a:ext cx="1404486" cy="1200329"/>
          </a:xfrm>
          <a:prstGeom prst="rect">
            <a:avLst/>
          </a:prstGeom>
          <a:noFill/>
        </p:spPr>
        <p:txBody>
          <a:bodyPr wrap="square" rtlCol="0">
            <a:spAutoFit/>
          </a:bodyPr>
          <a:lstStyle/>
          <a:p>
            <a:r>
              <a:rPr lang="en-US" sz="2400" b="0" dirty="0">
                <a:latin typeface="+mn-lt"/>
              </a:rPr>
              <a:t>Active Filtration zone</a:t>
            </a:r>
          </a:p>
        </p:txBody>
      </p:sp>
      <p:cxnSp>
        <p:nvCxnSpPr>
          <p:cNvPr id="13" name="Straight Connector 12"/>
          <p:cNvCxnSpPr>
            <a:stCxn id="17" idx="2"/>
          </p:cNvCxnSpPr>
          <p:nvPr/>
        </p:nvCxnSpPr>
        <p:spPr bwMode="auto">
          <a:xfrm flipV="1">
            <a:off x="3965009" y="2250219"/>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sp>
        <p:nvSpPr>
          <p:cNvPr id="23" name="TextBox 22"/>
          <p:cNvSpPr txBox="1"/>
          <p:nvPr/>
        </p:nvSpPr>
        <p:spPr>
          <a:xfrm>
            <a:off x="1266011" y="2130709"/>
            <a:ext cx="2607295" cy="3046988"/>
          </a:xfrm>
          <a:prstGeom prst="rect">
            <a:avLst/>
          </a:prstGeom>
          <a:noFill/>
        </p:spPr>
        <p:txBody>
          <a:bodyPr wrap="square" rtlCol="0">
            <a:spAutoFit/>
          </a:bodyPr>
          <a:lstStyle/>
          <a:p>
            <a:r>
              <a:rPr lang="en-US" sz="2400" b="0" dirty="0">
                <a:latin typeface="+mn-lt"/>
              </a:rPr>
              <a:t>Filtration improves while loaded zone expands and clean zone shrinks</a:t>
            </a:r>
          </a:p>
          <a:p>
            <a:r>
              <a:rPr lang="en-US" sz="2400" b="0" dirty="0">
                <a:latin typeface="+mn-lt"/>
              </a:rPr>
              <a:t>Therefore particle removal is better in loaded zone than in clean </a:t>
            </a:r>
            <a:r>
              <a:rPr lang="en-US" sz="2400" b="0" dirty="0" smtClean="0">
                <a:latin typeface="+mn-lt"/>
              </a:rPr>
              <a:t>zone!</a:t>
            </a:r>
            <a:endParaRPr lang="en-US" sz="2400" b="0" dirty="0">
              <a:latin typeface="+mn-lt"/>
            </a:endParaRPr>
          </a:p>
        </p:txBody>
      </p:sp>
      <p:sp>
        <p:nvSpPr>
          <p:cNvPr id="24" name="TextBox 23"/>
          <p:cNvSpPr txBox="1"/>
          <p:nvPr/>
        </p:nvSpPr>
        <p:spPr>
          <a:xfrm>
            <a:off x="3975652" y="1599105"/>
            <a:ext cx="2204916" cy="2308324"/>
          </a:xfrm>
          <a:prstGeom prst="rect">
            <a:avLst/>
          </a:prstGeom>
          <a:noFill/>
        </p:spPr>
        <p:txBody>
          <a:bodyPr wrap="square" rtlCol="0">
            <a:spAutoFit/>
          </a:bodyPr>
          <a:lstStyle/>
          <a:p>
            <a:r>
              <a:rPr lang="en-US" sz="2400" b="0" dirty="0">
                <a:latin typeface="+mn-lt"/>
              </a:rPr>
              <a:t>Active </a:t>
            </a:r>
            <a:r>
              <a:rPr lang="en-US" sz="2400" b="0" dirty="0" smtClean="0">
                <a:latin typeface="+mn-lt"/>
              </a:rPr>
              <a:t>zone </a:t>
            </a:r>
            <a:r>
              <a:rPr lang="en-US" sz="2400" b="0" dirty="0">
                <a:latin typeface="+mn-lt"/>
              </a:rPr>
              <a:t>breakthrough</a:t>
            </a:r>
          </a:p>
          <a:p>
            <a:r>
              <a:rPr lang="en-US" sz="2400" b="0" dirty="0" smtClean="0">
                <a:latin typeface="+mn-lt"/>
              </a:rPr>
              <a:t>(large flocs likely get </a:t>
            </a:r>
            <a:r>
              <a:rPr lang="en-US" sz="2400" b="0" dirty="0">
                <a:latin typeface="+mn-lt"/>
              </a:rPr>
              <a:t>to the bottom of the filter first)</a:t>
            </a:r>
          </a:p>
        </p:txBody>
      </p:sp>
      <p:sp>
        <p:nvSpPr>
          <p:cNvPr id="25" name="TextBox 24"/>
          <p:cNvSpPr txBox="1"/>
          <p:nvPr/>
        </p:nvSpPr>
        <p:spPr>
          <a:xfrm>
            <a:off x="456630" y="1518210"/>
            <a:ext cx="2607295" cy="461665"/>
          </a:xfrm>
          <a:prstGeom prst="rect">
            <a:avLst/>
          </a:prstGeom>
          <a:noFill/>
        </p:spPr>
        <p:txBody>
          <a:bodyPr wrap="square" rtlCol="0">
            <a:spAutoFit/>
          </a:bodyPr>
          <a:lstStyle/>
          <a:p>
            <a:r>
              <a:rPr lang="en-US" sz="2400" b="0" dirty="0">
                <a:latin typeface="+mn-lt"/>
              </a:rPr>
              <a:t>Backwash debris</a:t>
            </a:r>
          </a:p>
        </p:txBody>
      </p:sp>
      <p:cxnSp>
        <p:nvCxnSpPr>
          <p:cNvPr id="26" name="Straight Connector 25"/>
          <p:cNvCxnSpPr/>
          <p:nvPr/>
        </p:nvCxnSpPr>
        <p:spPr bwMode="auto">
          <a:xfrm flipV="1">
            <a:off x="1254001" y="2100470"/>
            <a:ext cx="10643" cy="3815891"/>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28" name="Straight Arrow Connector 27"/>
          <p:cNvCxnSpPr/>
          <p:nvPr/>
        </p:nvCxnSpPr>
        <p:spPr bwMode="auto">
          <a:xfrm flipH="1">
            <a:off x="985962" y="1876508"/>
            <a:ext cx="182880" cy="321232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33" name="Right Brace 32"/>
          <p:cNvSpPr/>
          <p:nvPr/>
        </p:nvSpPr>
        <p:spPr bwMode="auto">
          <a:xfrm rot="10800000">
            <a:off x="7585055" y="1712562"/>
            <a:ext cx="373711" cy="1701016"/>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4" name="TextBox 33"/>
          <p:cNvSpPr txBox="1"/>
          <p:nvPr/>
        </p:nvSpPr>
        <p:spPr>
          <a:xfrm>
            <a:off x="6186115" y="1979875"/>
            <a:ext cx="1404486" cy="830997"/>
          </a:xfrm>
          <a:prstGeom prst="rect">
            <a:avLst/>
          </a:prstGeom>
          <a:noFill/>
        </p:spPr>
        <p:txBody>
          <a:bodyPr wrap="square" rtlCol="0">
            <a:spAutoFit/>
          </a:bodyPr>
          <a:lstStyle/>
          <a:p>
            <a:r>
              <a:rPr lang="en-US" sz="2400" b="0" dirty="0">
                <a:latin typeface="+mn-lt"/>
              </a:rPr>
              <a:t>Loaded zone</a:t>
            </a:r>
          </a:p>
        </p:txBody>
      </p:sp>
      <p:sp>
        <p:nvSpPr>
          <p:cNvPr id="35" name="TextBox 34"/>
          <p:cNvSpPr txBox="1"/>
          <p:nvPr/>
        </p:nvSpPr>
        <p:spPr>
          <a:xfrm>
            <a:off x="6415662" y="5388193"/>
            <a:ext cx="1404486" cy="830997"/>
          </a:xfrm>
          <a:prstGeom prst="rect">
            <a:avLst/>
          </a:prstGeom>
          <a:noFill/>
        </p:spPr>
        <p:txBody>
          <a:bodyPr wrap="square" rtlCol="0">
            <a:spAutoFit/>
          </a:bodyPr>
          <a:lstStyle/>
          <a:p>
            <a:r>
              <a:rPr lang="en-US" sz="2400" b="0" dirty="0">
                <a:latin typeface="+mn-lt"/>
              </a:rPr>
              <a:t>Clean zone</a:t>
            </a:r>
          </a:p>
        </p:txBody>
      </p:sp>
      <p:sp>
        <p:nvSpPr>
          <p:cNvPr id="36" name="Right Brace 35"/>
          <p:cNvSpPr/>
          <p:nvPr/>
        </p:nvSpPr>
        <p:spPr bwMode="auto">
          <a:xfrm rot="10800000">
            <a:off x="7585054" y="5242379"/>
            <a:ext cx="373711" cy="94919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50692873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800" y="1534160"/>
            <a:ext cx="8458200" cy="5405120"/>
          </a:xfrm>
          <a:prstGeom prst="rect">
            <a:avLst/>
          </a:prstGeom>
        </p:spPr>
      </p:pic>
      <p:sp>
        <p:nvSpPr>
          <p:cNvPr id="13" name="Oval 12"/>
          <p:cNvSpPr/>
          <p:nvPr/>
        </p:nvSpPr>
        <p:spPr bwMode="auto">
          <a:xfrm>
            <a:off x="4545941" y="3968430"/>
            <a:ext cx="239734" cy="178860"/>
          </a:xfrm>
          <a:prstGeom prst="ellipse">
            <a:avLst/>
          </a:prstGeom>
          <a:solidFill>
            <a:srgbClr val="FFFF0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Oval 13"/>
          <p:cNvSpPr/>
          <p:nvPr/>
        </p:nvSpPr>
        <p:spPr bwMode="auto">
          <a:xfrm>
            <a:off x="2244493" y="5300832"/>
            <a:ext cx="239734" cy="178860"/>
          </a:xfrm>
          <a:prstGeom prst="ellipse">
            <a:avLst/>
          </a:prstGeom>
          <a:solidFill>
            <a:srgbClr val="92D050"/>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7" name="Straight Arrow Connector 6"/>
          <p:cNvCxnSpPr>
            <a:cxnSpLocks/>
          </p:cNvCxnSpPr>
          <p:nvPr/>
        </p:nvCxnSpPr>
        <p:spPr bwMode="auto">
          <a:xfrm flipV="1">
            <a:off x="1333503" y="4057860"/>
            <a:ext cx="3356279" cy="2288788"/>
          </a:xfrm>
          <a:prstGeom prst="straightConnector1">
            <a:avLst/>
          </a:prstGeom>
          <a:solidFill>
            <a:schemeClr val="accent1"/>
          </a:solidFill>
          <a:ln w="28575" cap="flat" cmpd="sng" algn="ctr">
            <a:solidFill>
              <a:schemeClr val="tx1"/>
            </a:solidFill>
            <a:prstDash val="solid"/>
            <a:round/>
            <a:headEnd type="none" w="lg" len="med"/>
            <a:tailEnd type="arrow"/>
          </a:ln>
          <a:effectLst/>
        </p:spPr>
      </p:cxnSp>
      <p:cxnSp>
        <p:nvCxnSpPr>
          <p:cNvPr id="8" name="Straight Arrow Connector 7"/>
          <p:cNvCxnSpPr>
            <a:cxnSpLocks/>
          </p:cNvCxnSpPr>
          <p:nvPr/>
        </p:nvCxnSpPr>
        <p:spPr bwMode="auto">
          <a:xfrm flipV="1">
            <a:off x="1333502" y="5390262"/>
            <a:ext cx="1030858" cy="956386"/>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16" name="Group 15">
            <a:extLst>
              <a:ext uri="{FF2B5EF4-FFF2-40B4-BE49-F238E27FC236}">
                <a16:creationId xmlns:a16="http://schemas.microsoft.com/office/drawing/2014/main" id="{E293E39D-3992-4B07-9A42-5236BD8AD59D}"/>
              </a:ext>
            </a:extLst>
          </p:cNvPr>
          <p:cNvGrpSpPr/>
          <p:nvPr/>
        </p:nvGrpSpPr>
        <p:grpSpPr>
          <a:xfrm>
            <a:off x="2484227" y="4147290"/>
            <a:ext cx="5741633" cy="1264276"/>
            <a:chOff x="2484227" y="4147290"/>
            <a:chExt cx="5741633" cy="1264276"/>
          </a:xfrm>
        </p:grpSpPr>
        <p:sp>
          <p:nvSpPr>
            <p:cNvPr id="15" name="TextBox 14"/>
            <p:cNvSpPr txBox="1"/>
            <p:nvPr/>
          </p:nvSpPr>
          <p:spPr>
            <a:xfrm>
              <a:off x="4895553" y="4727645"/>
              <a:ext cx="3330307" cy="474609"/>
            </a:xfrm>
            <a:prstGeom prst="rect">
              <a:avLst/>
            </a:prstGeom>
            <a:noFill/>
          </p:spPr>
          <p:txBody>
            <a:bodyPr wrap="square" rtlCol="0">
              <a:spAutoFit/>
            </a:bodyPr>
            <a:lstStyle/>
            <a:p>
              <a:r>
                <a:rPr lang="en-US" sz="2400" b="0" dirty="0">
                  <a:latin typeface="+mn-lt"/>
                </a:rPr>
                <a:t>Breakthrough</a:t>
              </a:r>
            </a:p>
          </p:txBody>
        </p:sp>
        <p:cxnSp>
          <p:nvCxnSpPr>
            <p:cNvPr id="17" name="Straight Arrow Connector 16"/>
            <p:cNvCxnSpPr>
              <a:cxnSpLocks/>
            </p:cNvCxnSpPr>
            <p:nvPr/>
          </p:nvCxnSpPr>
          <p:spPr bwMode="auto">
            <a:xfrm flipH="1" flipV="1">
              <a:off x="4785675" y="4147290"/>
              <a:ext cx="731190" cy="580355"/>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8" name="Straight Arrow Connector 17"/>
            <p:cNvCxnSpPr>
              <a:stCxn id="15" idx="1"/>
            </p:cNvCxnSpPr>
            <p:nvPr/>
          </p:nvCxnSpPr>
          <p:spPr bwMode="auto">
            <a:xfrm flipH="1">
              <a:off x="2484227" y="4964950"/>
              <a:ext cx="2411326" cy="44661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
        <p:nvSpPr>
          <p:cNvPr id="12" name="TextBox 11"/>
          <p:cNvSpPr txBox="1"/>
          <p:nvPr/>
        </p:nvSpPr>
        <p:spPr>
          <a:xfrm>
            <a:off x="4997083" y="3839063"/>
            <a:ext cx="1252266" cy="400110"/>
          </a:xfrm>
          <a:prstGeom prst="rect">
            <a:avLst/>
          </a:prstGeom>
          <a:noFill/>
        </p:spPr>
        <p:txBody>
          <a:bodyPr wrap="none" rtlCol="0">
            <a:spAutoFit/>
          </a:bodyPr>
          <a:lstStyle/>
          <a:p>
            <a:r>
              <a:rPr lang="en-US" sz="2000" b="0" dirty="0" smtClean="0"/>
              <a:t>0.65 mg/L</a:t>
            </a:r>
            <a:endParaRPr lang="en-US" sz="2000" b="0" dirty="0"/>
          </a:p>
        </p:txBody>
      </p:sp>
      <p:sp>
        <p:nvSpPr>
          <p:cNvPr id="19" name="TextBox 18"/>
          <p:cNvSpPr txBox="1"/>
          <p:nvPr/>
        </p:nvSpPr>
        <p:spPr>
          <a:xfrm>
            <a:off x="1559723" y="4455619"/>
            <a:ext cx="1369539" cy="400110"/>
          </a:xfrm>
          <a:prstGeom prst="rect">
            <a:avLst/>
          </a:prstGeom>
          <a:noFill/>
        </p:spPr>
        <p:txBody>
          <a:bodyPr wrap="square" rtlCol="0">
            <a:spAutoFit/>
          </a:bodyPr>
          <a:lstStyle/>
          <a:p>
            <a:r>
              <a:rPr lang="en-US" sz="2000" b="0" dirty="0" smtClean="0"/>
              <a:t>1.55 mg/L</a:t>
            </a:r>
            <a:endParaRPr lang="en-US" sz="2000" b="0" dirty="0"/>
          </a:p>
        </p:txBody>
      </p:sp>
    </p:spTree>
    <p:extLst>
      <p:ext uri="{BB962C8B-B14F-4D97-AF65-F5344CB8AC3E}">
        <p14:creationId xmlns:p14="http://schemas.microsoft.com/office/powerpoint/2010/main" val="3334664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and </a:t>
            </a:r>
            <a:r>
              <a:rPr lang="en-US" dirty="0" smtClean="0"/>
              <a:t>filter fraction </a:t>
            </a:r>
            <a:r>
              <a:rPr lang="en-US" dirty="0"/>
              <a:t>loaded </a:t>
            </a:r>
            <a:r>
              <a:rPr lang="en-US" dirty="0" smtClean="0"/>
              <a:t>increase </a:t>
            </a:r>
            <a:r>
              <a:rPr lang="en-US" dirty="0"/>
              <a:t>linearly together</a:t>
            </a:r>
          </a:p>
        </p:txBody>
      </p:sp>
      <p:sp>
        <p:nvSpPr>
          <p:cNvPr id="3" name="Content Placeholder 2"/>
          <p:cNvSpPr>
            <a:spLocks noGrp="1"/>
          </p:cNvSpPr>
          <p:nvPr>
            <p:ph idx="1"/>
          </p:nvPr>
        </p:nvSpPr>
        <p:spPr/>
        <p:txBody>
          <a:bodyPr/>
          <a:lstStyle/>
          <a:p>
            <a:r>
              <a:rPr lang="en-US" dirty="0"/>
              <a:t>Head loss continues to increase after the active zone reaches the filter effluent</a:t>
            </a:r>
          </a:p>
          <a:p>
            <a:r>
              <a:rPr lang="en-US" dirty="0" smtClean="0"/>
              <a:t>Head loss increases MORE SLOWLY after the active zone reaches the filter effluent</a:t>
            </a:r>
            <a:endParaRPr lang="en-US" dirty="0"/>
          </a:p>
        </p:txBody>
      </p:sp>
    </p:spTree>
    <p:extLst>
      <p:ext uri="{BB962C8B-B14F-4D97-AF65-F5344CB8AC3E}">
        <p14:creationId xmlns:p14="http://schemas.microsoft.com/office/powerpoint/2010/main" val="332269074"/>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Head loss in filters is close to linear before breakthrough</a:t>
            </a:r>
          </a:p>
        </p:txBody>
      </p:sp>
      <p:sp>
        <p:nvSpPr>
          <p:cNvPr id="2" name="Content Placeholder 1"/>
          <p:cNvSpPr>
            <a:spLocks noGrp="1"/>
          </p:cNvSpPr>
          <p:nvPr>
            <p:ph idx="1"/>
          </p:nvPr>
        </p:nvSpPr>
        <p:spPr>
          <a:xfrm>
            <a:off x="457200" y="1600200"/>
            <a:ext cx="5688364" cy="4525963"/>
          </a:xfrm>
        </p:spPr>
        <p:txBody>
          <a:bodyPr/>
          <a:lstStyle/>
          <a:p>
            <a:r>
              <a:rPr lang="en-US" sz="2800" dirty="0"/>
              <a:t>Why does increased coagulant dose result in earlier failure?</a:t>
            </a:r>
          </a:p>
          <a:p>
            <a:pPr lvl="1"/>
            <a:r>
              <a:rPr lang="en-US" sz="2400" dirty="0" smtClean="0"/>
              <a:t>bigger </a:t>
            </a:r>
            <a:r>
              <a:rPr lang="en-US" sz="2400" dirty="0"/>
              <a:t>flocs </a:t>
            </a:r>
            <a:r>
              <a:rPr lang="en-US" sz="2400" dirty="0" smtClean="0"/>
              <a:t>occupy </a:t>
            </a:r>
            <a:r>
              <a:rPr lang="en-US" sz="2400" dirty="0"/>
              <a:t>more </a:t>
            </a:r>
            <a:r>
              <a:rPr lang="en-US" sz="2400" dirty="0" smtClean="0"/>
              <a:t>volume AND they aren’t able to attach to partially filled constrictions</a:t>
            </a:r>
            <a:endParaRPr lang="en-US" sz="2400" dirty="0"/>
          </a:p>
          <a:p>
            <a:r>
              <a:rPr lang="en-US" sz="2800" dirty="0" smtClean="0"/>
              <a:t>Why </a:t>
            </a:r>
            <a:r>
              <a:rPr lang="en-US" sz="2800" dirty="0"/>
              <a:t>is head loss accumulation faster with more coagulant</a:t>
            </a:r>
            <a:r>
              <a:rPr lang="en-US" sz="2800" dirty="0" smtClean="0"/>
              <a:t>?</a:t>
            </a:r>
            <a:endParaRPr lang="en-US" sz="2800" dirty="0"/>
          </a:p>
          <a:p>
            <a:pPr lvl="1"/>
            <a:r>
              <a:rPr lang="en-US" sz="2400" dirty="0" smtClean="0"/>
              <a:t>bigger </a:t>
            </a:r>
            <a:r>
              <a:rPr lang="en-US" sz="2400" dirty="0"/>
              <a:t>flocs </a:t>
            </a:r>
            <a:r>
              <a:rPr lang="en-US" sz="2400" dirty="0" smtClean="0"/>
              <a:t>occupy </a:t>
            </a:r>
            <a:r>
              <a:rPr lang="en-US" sz="2400" dirty="0"/>
              <a:t>more </a:t>
            </a:r>
            <a:r>
              <a:rPr lang="en-US" sz="2400" dirty="0" smtClean="0"/>
              <a:t>volume</a:t>
            </a:r>
          </a:p>
          <a:p>
            <a:r>
              <a:rPr lang="en-US" sz="2800" dirty="0" smtClean="0"/>
              <a:t>Why is head loss at failure lower at high coagulant dose?</a:t>
            </a:r>
          </a:p>
          <a:p>
            <a:pPr lvl="1"/>
            <a:r>
              <a:rPr lang="en-US" sz="2400" dirty="0" smtClean="0"/>
              <a:t>Bigger flocs aren’t able to attach to partially filled constrictions!</a:t>
            </a:r>
            <a:endParaRPr lang="en-US" sz="2400" dirty="0"/>
          </a:p>
        </p:txBody>
      </p:sp>
      <p:pic>
        <p:nvPicPr>
          <p:cNvPr id="12656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5564" y="1872131"/>
            <a:ext cx="2807494" cy="262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5564" y="4430242"/>
            <a:ext cx="2918128" cy="2050906"/>
          </a:xfrm>
          <a:prstGeom prst="rect">
            <a:avLst/>
          </a:prstGeom>
        </p:spPr>
      </p:pic>
      <p:sp>
        <p:nvSpPr>
          <p:cNvPr id="3" name="TextBox 2"/>
          <p:cNvSpPr txBox="1"/>
          <p:nvPr/>
        </p:nvSpPr>
        <p:spPr>
          <a:xfrm>
            <a:off x="7690757" y="2938563"/>
            <a:ext cx="952505" cy="307777"/>
          </a:xfrm>
          <a:prstGeom prst="rect">
            <a:avLst/>
          </a:prstGeom>
          <a:noFill/>
        </p:spPr>
        <p:txBody>
          <a:bodyPr wrap="none" rtlCol="0">
            <a:spAutoFit/>
          </a:bodyPr>
          <a:lstStyle/>
          <a:p>
            <a:r>
              <a:rPr lang="en-US" sz="1400" b="0" dirty="0" smtClean="0"/>
              <a:t>0.65 mg/L</a:t>
            </a:r>
            <a:endParaRPr lang="en-US" sz="1400" b="0" dirty="0"/>
          </a:p>
        </p:txBody>
      </p:sp>
      <p:sp>
        <p:nvSpPr>
          <p:cNvPr id="7" name="TextBox 6"/>
          <p:cNvSpPr txBox="1"/>
          <p:nvPr/>
        </p:nvSpPr>
        <p:spPr>
          <a:xfrm>
            <a:off x="6559119" y="2889577"/>
            <a:ext cx="660128" cy="523220"/>
          </a:xfrm>
          <a:prstGeom prst="rect">
            <a:avLst/>
          </a:prstGeom>
          <a:noFill/>
        </p:spPr>
        <p:txBody>
          <a:bodyPr wrap="square" rtlCol="0">
            <a:spAutoFit/>
          </a:bodyPr>
          <a:lstStyle/>
          <a:p>
            <a:r>
              <a:rPr lang="en-US" sz="1400" b="0" dirty="0" smtClean="0"/>
              <a:t>1.55 mg/L</a:t>
            </a:r>
            <a:endParaRPr lang="en-US" sz="1400" b="0" dirty="0"/>
          </a:p>
        </p:txBody>
      </p:sp>
      <p:cxnSp>
        <p:nvCxnSpPr>
          <p:cNvPr id="6" name="Straight Arrow Connector 5"/>
          <p:cNvCxnSpPr/>
          <p:nvPr/>
        </p:nvCxnSpPr>
        <p:spPr bwMode="auto">
          <a:xfrm flipH="1">
            <a:off x="6866164" y="3412671"/>
            <a:ext cx="8165" cy="261258"/>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122783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occupied by flocs increases as flocs increase in size</a:t>
            </a:r>
            <a:endParaRPr lang="en-US" dirty="0"/>
          </a:p>
        </p:txBody>
      </p:sp>
      <p:pic>
        <p:nvPicPr>
          <p:cNvPr id="4" name="Picture 3"/>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420812" y="1716364"/>
            <a:ext cx="1607619" cy="326095"/>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338526" y="2467381"/>
            <a:ext cx="1702095" cy="326095"/>
          </a:xfrm>
          <a:prstGeom prst="rect">
            <a:avLst/>
          </a:prstGeom>
        </p:spPr>
      </p:pic>
      <p:pic>
        <p:nvPicPr>
          <p:cNvPr id="11" name="Picture 1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001764" y="3484350"/>
            <a:ext cx="2026667" cy="557714"/>
          </a:xfrm>
          <a:prstGeom prst="rect">
            <a:avLst/>
          </a:prstGeom>
        </p:spPr>
      </p:pic>
      <p:pic>
        <p:nvPicPr>
          <p:cNvPr id="12" name="Picture 11"/>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6949955" y="4439820"/>
            <a:ext cx="2078476" cy="560762"/>
          </a:xfrm>
          <a:prstGeom prst="rect">
            <a:avLst/>
          </a:prstGeom>
        </p:spPr>
      </p:pic>
      <p:sp>
        <p:nvSpPr>
          <p:cNvPr id="8" name="AutoShape 2" descr="data:image/png;base64,iVBORw0KGgoAAAANSUhEUgAAAXgAAAEKCAYAAAAYd05sAAAABHNCSVQICAgIfAhkiAAAAAlwSFlz%0AAAALEgAACxIB0t1+/AAAADh0RVh0U29mdHdhcmUAbWF0cGxvdGxpYiB2ZXJzaW9uMy4xLjEsIGh0%0AdHA6Ly9tYXRwbG90bGliLm9yZy8QZhcZAAAYDklEQVR4nO3dfXRcdZ3H8feHtMiAQBSCSwu17K4b%0AVIotRhcEXeXBqotaOahwRF18qGf1rOBDPBQ9y/qHB924LOy666ELPi6iUkMERALLo8CxmDZICiWg%0AQpUUJICRByOU8t0/7h2Ylpn0TjJ3JrnzeZ0zpzN35t7fdzLtJ7e/+d3fTxGBmZkVz06tLsDMzPLh%0AgDczKygHvJlZQTngzcwKygFvZlZQ81pdQKW99947Fi9e3OoyzMzmjHXr1j0UEV3VnptVAb948WKG%0AhoZaXYaZ2ZwhaVOt59xFY2ZWUA54M7OCcsCbmRWUA97MrKAc8GZmBTWrRtGYmbWTgeEx+gZH2Twx%0AyYLOEr3Lu1mxbGHDju+ANzNrgYHhMVb1jzC5ZSsAYxOTrOofAWhYyLuLxsysBfoGR58N97LJLVvp%0AGxxtWBsOeDOzFtg8MVnX9ulwwJuZtcCCzlJd26fDAW9m1gK9y7spze/YZltpfge9y7sb1oa/ZDUz%0Aa4HyF6lzdhSNpE8BHwECGAFOjog/59mmmdlcsWLZwoYG+vZy66KRtBD4JNATEQcBHcAJebVnZmbb%0AyrsPfh5QkjQP2BXYnHN7ZmaWyi3gI2IM+CrwW+B+4I8RceX2r5O0UtKQpKHx8fG8yjEzazt5dtG8%0ACHgncACwANhN0knbvy4iVkdET0T0dHVVXZTEzMymIc8umqOBeyJiPCK2AP3A63Jsz8zMKuQZ8L8F%0ADpW0qyQBRwEbc2zPzMwq5NkHvxZYA6wnGSK5E7A6r/bMzGxbuY6Dj4gzgDPybMPMzKrzVAVmZgXl%0AgDczKygHvJlZQTngzcwKygFvZlZQDngzs4JywJuZFZQD3sysoBzwZmYF5YA3MysoB7yZWUE54M3M%0ACsoBb2ZWUA54M7OCcsCbmRWUA97MrKAc8GZmBeWANzMrqNwCXlK3pFsrbo9KOjWv9szMbFu5rcka%0AEaPAUgBJHcAYcHFe7ZmZ2baa1UVzFPDriNjUpPbMzNpeswL+BODCak9IWilpSNLQ+Ph4k8oxMyu+%0A3ANe0s7AO4CLqj0fEasjoicierq6uvIux8ysbTTjDP6twPqI+H0T2jIzs1QzAv5EanTPmJlZfnIN%0AeEm7AccA/Xm2Y2Zmz5fbMEmAiHgC2CvPNszMrLpcA97MimdgeIy+wVE2T0yyoLNE7/JuVixb2Oqy%0ArAoHvJllNjA8xqr+ESa3bAVgbGKSVf0jAA75Wchz0ZhZZn2Do8+Ge9nklq30DY62qCKbigPezDLb%0APDFZ13ZrLQe8mWW2oLNU13ZrLQe8mWXWu7yb0vyObbaV5nfQu7y7RRXZVPwlq5llVv4i1aNo5gYH%0AvJnVZcWyhQ70OcJdNGZmBeWANzMrKAe8mVlBOeDNzArKAW9mVlAOeDOzgnLAm5kVlAPezKygHPBm%0AZgXlgDczK6i812TtlLRG0p2SNko6LM/2zMzsOXnPRXMOcEVEHC9pZ2DXnNszM7NUpjN4SS+VdHR6%0AvyRp9wz77Am8ATgfICKeioiJmRRrZmbZ7TDgJX0UWAOcm27aDxjIcOwDgHHgm5KGJZ0nabcqx18p%0AaUjS0Pj4eB2lm5nZVLKcwX8COBx4FCAi7gb2ybDfPOAQ4OsRsQx4Ajht+xdFxOqI6ImInq6ursyF%0Am5nZ1LIE/JMR8VT5gaR5QGTY7z7gvohYmz5eQxL4ZmbWBFkC/npJpwMlSccAFwGX7miniHgA+J2k%0A8lpeRwF3TLtSMzOrS5ZRNKcBHwZGgI8BlwPnZTz+PwEXpCNofgOcPJ0izcysfjsM+Ih4Bvif9FaX%0AiLgV6JlGXWZmNkM1A17SCFP0tUfEwblUZGZmDTHVGfyxTavCzMwarmbAR8Sm8n1JfwG8luSM/hfp%0AF6hmZjaLZbnQ6SPALcBxwPHAzyV9KO/CzMxsZrKMoukFlkXEwwCS9gJuBr6RZ2FmZjYzWcbBPww8%0AVvH4sXSbmZnNYlnO4H8FrJX0Y5I++HcCt0n6NEBEnJVjfWZmNk1ZAv7X6a3sx+mfO5xR0szMWifL%0AhU5fbEYhZnPNwPAYfYOjbJ6YZEFnid7l3axYtrDVZZk9a6oLnc6OiFMlXUqVC54i4h25VmY2iw0M%0Aj7Gqf4TJLVsBGJuYZFX/CIBD3maNqc7gv5v++dVmFGI2l/QNjj4b7mWTW7bSNzjqgLdZY6oLndal%0Ad5dGxDmVz0k6Bbg+z8LMZrPNE5N1bTdrhSzDJD9YZds/NLgOszllQWepru1mrVAz4CWdmPa/HyDp%0AkorbtcAjzSvRbPbpXd5NaX7HNttK8zvoXd5dYw+z5puqD/5m4H5gb+DfKrY/BtyWZ1Fms125n92j%0AaGw2U0SW1feao6enJ4aGhlpdhpnZnCFpXURUXXdjqmGSj1F9PngBERF7NKg+MzPLwVSjaHylqpnZ%0AHLbDK1klLaq2PSJ+2/hyzMysUbLMRfOTivu7AAcAo8Ard7SjpHtJvpTdCjxdq5/IzMwaL8tcNEsq%0AH0s6BPh4HW28KSIeqrcwMzObmSwXOm0jItYDf5tDLWZm1kBZ+uA/XfFwJ+AQYHPG4wdwpaQAzo2I%0A1VWOvxJYCbBoUdXufjMzm4YsffCVo2meJumT/1HG4x8REWOS9gGuknRnRNxQ+YI09FdDMg4+43HN%0AzGwHcp0PPiLG0j8flHQx8Frghqn3MjOzRthhH7ykHkkXS1ov6bbyLcN+u0navXwfeDOwYeYlm5lZ%0AFlm6aC4AeoER4Jk6jv0S4GJJ5Xa+FxFX1F2hmZlNS5aAH4+IS+o9cET8BnhV/SWZmVkjZAn4MySd%0AB1wNPFneGBH9uVVlZmYzliXgTwYOBObzXBdNAA54M7NZLEvAvyYivIqBmdkck+VK1pslvSL3SszM%0ArKGynMEfCtwq6R6SPvjyfPAH51qZmZnNSJaAf0vuVZiZWcNluZJ1UzMKMTOzxqp7NkkzM5sbsnTR%0AmOVuYHiMvsFRNk9MsqCzRO/yblYsW9jqsszmtExn8JJeKuno9H6pPMeMWSMMDI+xqn+EsYlJAhib%0AmGRV/wgDw2OtLs1sTssy2dhHgTXAuemm/YCBPIuy9tI3OMrklq3bbJvcspW+wdEWVWRWDFnO4D8B%0AHA48ChARdwP75FmUtZfNE5N1bTezbLIE/JMR8VT5gaR5JFMVmDXEgs5SXdvNLJssAX+9pNOBkqRj%0AgIuAS/Mty9pJ7/JuSvM7ttlWmt9B73LPkGE2E1kC/jRgnGQ++I8BlwNfyLMoay8rli3kzOOWsLCz%0AhICFnSXOPG6JR9GYzZAiZk9vS09PTwwNDbW6DDOzOUPSuojoqfZcllE0x0oalvSIpEclPSbp0caX%0AaWZmjZTlQqezgeOAkZhNp/tmZjalLH3wvwM2TDfcJXWk/wO4bDr7m5nZ9GQ5g/8ccLmk69l2yb6z%0AMrZxCrAR2KP+8szMbLqynMF/CfgTsAuwe8VthyTtB/w9cN50CzQzs+nJcga/ICIOmubxzyb5H0DN%0AXwiSVgIrARYtWjTNZszMbHtZzuAvl/Tmeg8s6VjgwYhYN9XrImJ1RPRERE9XV1e9zZiZWQ1ZAv4f%0AgSskTdY5TPJw4B2S7gW+Dxwp6X9nUKuZmdVhhwEfEbtHxE4RUYqIPdLHO/zCNCJWRcR+EbEYOAG4%0AJiJOakDNZmaWwQ774CW9odr2iLih8eWYmVmjZPmStbfi/i7Aa4F1wJFZG4mI64Dr6inMzMxmJsui%0A22+vfCxpf5LRMWZmNotNZ9Ht+4CXN7oQMzNrrCx98P/Jcwt87AQsBdbnWZSZmc1clj74yvl7nwYu%0AjIibcqrHmmxgeIy+wVE2T0yyoLNE7/Juz8NuVhBZ+uC/3YxCrPkGhsdY1T/y7ILXYxOTrOofAXDI%0AmxVAzYCXNEL1tVcFREQcnFtV1hR9g6PPhnvZ5Jat9A2OOuDNCmCqM/hjm1aFtcTmicm6tpvZ3FJz%0AFE1EbCrfgD8DS9LbZLrN5rgFnaW6tpvZ3JJlyb73ALcA7wbeA6yVdHzehVn+epd3U5rfsc220vwO%0Aepd3t6giM2ukLKNoPg+8JiIeBJDUBfwfsCbPwix/5X52j6IxK6YsAb9TOdxTDzO9C6RsFlqxbKED%0A3aygsgT8FZIGgQvTx+8FLs+vJDMza4Qs4+B7JR0HHJFuWh0RF+dblpmZzdRU4+D/C/heRNwUEf1A%0Af/PKMjOzmZqqL/0u4KuS7pX0r5KWNqsoMzObuanGwZ8TEYcBf0fyxeo3Jd0p6QxJf9O0Cs3MbFqy%0ALNm3KSK+EhHLgBOBFcDG3CszM7MZyXKh0zxJb5d0AfBTYBQ4LvfKzMxsRqb6kvUYkjP2t5Fcyfp9%0AYGVEPJHlwJJ2AW4AXpC2syYizphxxWZmlslUwyRXAd8DPhMRf5jGsZ8EjoyIxyXNB26U9NOI+Pl0%0ACjUzs/rUDPiIyLyodo39A3g8fTg/vVWbftjMzHKQ65QDkjok3Qo8CFwVEWurvGalpCFJQ+Pj43mW%0AY2bWVrJMVTBtEbEVWCqpE7hY0kERsWG716wGVgP09PT4DL+Cl9Mzs5loyqRhETEBXAu8pRntFUF5%0AOb2xiUmC55bTGxgea3VpZjZH5BbwkrrSM3cklYBjgDvzaq9oplpOz8wsizy7aPYFvi2pg+QXyQ8j%0A4rIc2ysUL6dnZjOVW8BHxG3AsryOX3QLOkuMVQlzL6dnZll54Y5ZysvpmdlM5TqKxqbPy+mZ2Uw5%0A4GcxL6dnZjPhLhozs4JywJuZFZQD3sysoBzwZmYF5YA3MysoB7yZWUE54M3MCsrj4HPgaX7NbDZw%0AwDdYeZrf8kyQ5Wl+AYe8mTWVu2gazNP8mtls4YBvME/za2azhQO+wWpN5+tpfs2s2RzwDeZpfs1s%0AtvCXrA3maX7NbLZwwOfA0/ya2WyQ56Lb+0u6VtIdkm6XdEpebZmZ2fPleQb/NPCZiFgvaXdgnaSr%0AIuKOHNs0M7NUbmfwEXF/RKxP7z8GbATcb2Fm1iRNGUUjaTGwDFjbjPbMzKwJX7JKeiHwI+DUiHi0%0AyvMrgZUAixYtyrucunhOGTOby3I9g5c0nyTcL4iI/mqviYjVEdETET1dXV15llOX8pwyYxOTBM/N%0AKTMwPNbq0szMMslzFI2A84GNEXFWXu3kxXPKmNlcl+cZ/OHA+4EjJd2a3t6WY3sN5TllzGyuy60P%0APiJuBJTX8fO2oLPEWJUw95wyZjZXeC6aGjynjJnNdZ6qoAbPKWNmc50DfgqeU8bM5jJ30ZiZFZQD%0A3sysoNqyi8ZXqJpZO2i7gC9foVq+iKl8hSrgkDezQmm7LhpfoWpm7aLtAt5XqJpZu2i7gK91Jaqv%0AUDWzomm7gPcVqmbWLtruS1ZfoWpm7aLtAh58haqZtYdCBrzHuZuZFTDgPc7dzCxRuC9ZPc7dzCxR%0AuID3OHczs0ThAt7j3M3MEoULeI9zNzNL5Bbwkr4h6UFJG/JqA5IvVQ//8jUccNpPOPzL1wBw5nFL%0AWNhZQsDCzhJnHrfEX7CaWdtRRORzYOkNwOPAdyLioCz79PT0xNDQUOY2th8xA8nZugPdzNqFpHUR%0A0VPtudzO4CPiBuCRvI4PHjFjZjaVlvfBS1opaUjS0Pj4eF37esSMmVltLQ/4iFgdET0R0dPV1VXX%0Avh4xY2ZWW8sDfiY8YsbMrLY5PVWBZ4Y0M6stt4CXdCHwRmBvSfcBZ0TE+Y1uxzNDmplVl1vAR8SJ%0AeR3bzMx2bE73wZuZWW0OeDOzgnLAm5kVlAPezKygcpuLZjokjQObWl1HC+wNPNTqIlrE7709tet7%0Az+N9vzQiql4lOqsCvl1JGqo1WVDR+b37vbeTZr9vd9GYmRWUA97MrKAc8LPD6lYX0EJ+7+2pXd97%0AU9+3++DNzArKZ/BmZgXlgDczKygHfBNJ2l/StZLukHS7pFPS7S+WdJWku9M/X9TqWvMiqUPSsKTL%0A0scHSFor6VeSfiBp51bXmAdJnZLWSLpT0kZJh7XL5y7pU+nf9w2SLpS0S1E/d0nfkPSgpA0V26p+%0Azkr8R/ozuE3SIY2uxwHfXE8Dn4mIVwCHAp+Q9ArgNODqiHgZcHX6uKhOATZWPP4K8O8R8dfAH4AP%0At6Sq/J0DXBERBwKvIvkZFP5zl7QQ+CTQExEHAR3ACRT3c/8W8JbtttX6nN8KvCy9rQS+3vBqIsK3%0AFt2AHwPHAKPAvum2fYHRVteW0/vdL/0LfiRwGSCSq/rmpc8fBgy2us4c3veewD2kgxoqthf+cwcW%0AAr8DXkwyPfllwPIif+7AYmDDjj5n4FzgxGqva9TNZ/AtImkxsAxYC7wkIu5Pn3oAeEmLysrb2cDn%0AgGfSx3sBExHxdPr4PpJAKJoDgHHgm2n31HmSdqMNPveIGAO+CvwWuB/4I7CO9vjcy2p9zuVffmUN%0A/zk44FtA0guBHwGnRsSjlc9F8qu8cGNXJR0LPBgR61pdSwvMAw4Bvh4Ry4An2K47psCf+4uAd5L8%0AklsA7MbzuzDaRrM/Zwd8k0maTxLuF0REf7r595L2TZ/fF3iwVfXl6HDgHZLuBb5P0k1zDtApqbyy%0A2H7AWGvKy9V9wH0RsTZ9vIYk8Nvhcz8auCcixiNiC9BP8nehHT73slqf8xiwf8XrGv5zcMA3kSQB%0A5wMbI+KsiqcuAT6Y3v8gSd98oUTEqojYLyIWk3zJdk1EvA+4Fjg+fVlR3/sDwO8kdaebjgLuoA0+%0Ad5KumUMl7Zr+/S+/98J/7hVqfc6XAB9IR9McCvyxoiunIXwlaxNJOgL4GTDCc/3Qp5P0w/8QWEQy%0AXfJ7IuKRlhTZBJLeCHw2Io6V9JckZ/QvBoaBkyLiyVbWlwdJS4HzgJ2B3wAnk5xgFf5zl/RF4L0k%0Ao8iGgY+Q9DUX7nOXdCHwRpJpgX8PnAEMUOVzTn/hfY2ky+pPwMkRMdTQehzwZmbF5C4aM7OCcsCb%0AmRWUA97MrKAc8GZmBeWANzMrKAe8mVlBOeDNzArKAW9NJWmrpFsrboslPZ5DO/8i6bPp/Zsbffzt%0A2uqU9PEGHKck6XpJHQ041s6SbqiYDsDakAPemm0yIpZW3O7Nu8GIeF3OTXQCdQV8enn69v/+PgT0%0AR8TWmRYUEU+RTM383pkey+YuB7zNKpI+na78s0HSqRXbP5CuevNLSd+tse/nJd0l6Uagu2L74xX3%0AByStS1cYWpluW5yutPStdP8LJB0t6aZ0FZ7XVux/kqRb0v99nJuebX8Z+Kt0W1+t16XtjEr6DrCB%0AbSeaAngfFXOySLpO0oHp/b22WyXoIklfk3SjpE2SjpD03bT+89OXDaTHtHbV6snxfWuvG7AVuDW9%0AXZxuezz989Uk8/TsBrwQuJ1kzvxXAncBe6eve3GV45b33RXYA/gVyXw3zx6/cl+gRBKye5Es0PA0%0AsITkpGcd8A2SBUneCQyk+7wcuBSYnz7+b+ADPH+Bh6le9wxwaJX6dwYe2G7bfcBO6f03ARdWPHcn%0A8On0/umki0WQTE38APACktWTxlv9mfvWupv756zZJiNiaY3njiAJ/ScAJPUDryeZP/uiiHgIIKpP%0AyPX6dN8/pfteUqONT0p6V3p/f5Ll0h4gmdJ2JN33dpIl1kLSCEkwQzIT4quBXyTzRFEimfr1hu3a%0AmOp1myLi51Xq2huYKD+Q9FJgLCLKk9IdDNyWPrcLSbfQ2elzAZwf6UyEkrYCT6X1PyVp94h4rMbP%0AwwrMAW9tI53F8mjgsIj4k6TrgF3SpytnMnym4vEzPPfvRMC3I2LVdsddvH1TU7zuiRrlTVbUAsm6%0ArbdVPH418IP0/iuB9RXh/yrS9Twl7QdsjojyLIIvAP5co00rOPfB22zyM2BFOnf4bsC70m3XAO+W%0AtBckq9RX2feGdN+SpN2Bt1d5zZ7AH9JwP5Bk4fN6XA0cL2mfch3pmfZjwO4ZXldTRPwB6EjPzgGW%0Akga+pJeRdBWNpM8tAX5ZsfuzZ/dU/GJIf14PRbLQhrUhB7zNGhGxnmRV+ltI5sg/LyKGI+J24EvA%0A9ZJ+CZxVY98fkATfT4FfVGniCmCepI0kX4xW6yqZqr47gC8AV0q6DbiKZJHkh4Gb0i+G+2q9LkMT%0AV5J0U0ES1Dul7/efSRbJKC8asYTkO4xyd00p/QUB24b9m4Cf1PMerVg8H7zZLCHpEOBTEfF+SXcD%0Ah8yk7zz9DuO0iLirYUXanOIzeLNZIv1fyLWS9kwezijcdyYZ/eNwb2M+gzczKyifwZuZFZQD3sys%0AoBzwZmYF5YA3MysoB7yZWUE54M3MCsoBb2ZWUP8Pnkl0r7vszeQ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7975" y="1857696"/>
            <a:ext cx="6588883" cy="4661285"/>
          </a:xfrm>
          <a:prstGeom prst="rect">
            <a:avLst/>
          </a:prstGeom>
        </p:spPr>
      </p:pic>
      <p:sp>
        <p:nvSpPr>
          <p:cNvPr id="13" name="TextBox 12"/>
          <p:cNvSpPr txBox="1"/>
          <p:nvPr/>
        </p:nvSpPr>
        <p:spPr>
          <a:xfrm>
            <a:off x="972274" y="1879411"/>
            <a:ext cx="4727576" cy="892552"/>
          </a:xfrm>
          <a:prstGeom prst="rect">
            <a:avLst/>
          </a:prstGeom>
          <a:noFill/>
        </p:spPr>
        <p:txBody>
          <a:bodyPr wrap="none" rtlCol="0">
            <a:spAutoFit/>
          </a:bodyPr>
          <a:lstStyle/>
          <a:p>
            <a:r>
              <a:rPr lang="en-US" b="0" dirty="0" smtClean="0"/>
              <a:t>Big flocs occupy more volume!</a:t>
            </a:r>
          </a:p>
          <a:p>
            <a:r>
              <a:rPr lang="en-US" sz="2400" b="0" dirty="0" err="1" smtClean="0"/>
              <a:t>i</a:t>
            </a:r>
            <a:r>
              <a:rPr lang="en-US" sz="2400" b="0" dirty="0" smtClean="0"/>
              <a:t> is number of primary particles</a:t>
            </a:r>
            <a:endParaRPr lang="en-US" sz="2400" b="0" dirty="0"/>
          </a:p>
        </p:txBody>
      </p:sp>
      <p:pic>
        <p:nvPicPr>
          <p:cNvPr id="14" name="Picture 1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43793" y="2333504"/>
            <a:ext cx="348952" cy="557714"/>
          </a:xfrm>
          <a:prstGeom prst="rect">
            <a:avLst/>
          </a:prstGeom>
        </p:spPr>
      </p:pic>
    </p:spTree>
    <p:extLst>
      <p:ext uri="{BB962C8B-B14F-4D97-AF65-F5344CB8AC3E}">
        <p14:creationId xmlns:p14="http://schemas.microsoft.com/office/powerpoint/2010/main" val="1908598776"/>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Reducing the capture velocity on the plate settlers increases filter run times!</a:t>
            </a:r>
            <a:endParaRPr lang="en-US" sz="3600" dirty="0"/>
          </a:p>
        </p:txBody>
      </p:sp>
      <p:sp>
        <p:nvSpPr>
          <p:cNvPr id="3" name="Content Placeholder 2"/>
          <p:cNvSpPr>
            <a:spLocks noGrp="1"/>
          </p:cNvSpPr>
          <p:nvPr>
            <p:ph idx="1"/>
          </p:nvPr>
        </p:nvSpPr>
        <p:spPr/>
        <p:txBody>
          <a:bodyPr/>
          <a:lstStyle/>
          <a:p>
            <a:r>
              <a:rPr lang="en-US" dirty="0" smtClean="0"/>
              <a:t>Big flocs fill a filter much quicker than the same mass of clay in smaller flocs</a:t>
            </a:r>
            <a:endParaRPr lang="en-US" dirty="0"/>
          </a:p>
          <a:p>
            <a:r>
              <a:rPr lang="en-US" dirty="0" smtClean="0"/>
              <a:t>Reducing the capture velocity in the </a:t>
            </a:r>
            <a:r>
              <a:rPr lang="en-US" dirty="0" err="1" smtClean="0"/>
              <a:t>sed</a:t>
            </a:r>
            <a:r>
              <a:rPr lang="en-US" dirty="0" smtClean="0"/>
              <a:t> tank removes smaller flocs and those flocs occupied the most volume per mass of clay</a:t>
            </a:r>
          </a:p>
          <a:p>
            <a:pPr lvl="1"/>
            <a:r>
              <a:rPr lang="en-US" dirty="0" err="1" smtClean="0"/>
              <a:t>Sed</a:t>
            </a:r>
            <a:r>
              <a:rPr lang="en-US" dirty="0" smtClean="0"/>
              <a:t> tank capture velocities must have a significant impact on filter run times!</a:t>
            </a:r>
          </a:p>
          <a:p>
            <a:endParaRPr lang="en-US" dirty="0"/>
          </a:p>
        </p:txBody>
      </p:sp>
    </p:spTree>
    <p:extLst>
      <p:ext uri="{BB962C8B-B14F-4D97-AF65-F5344CB8AC3E}">
        <p14:creationId xmlns:p14="http://schemas.microsoft.com/office/powerpoint/2010/main" val="32193099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might larger media (anthracite on top of sand) help?</a:t>
            </a:r>
            <a:endParaRPr lang="en-US" dirty="0"/>
          </a:p>
        </p:txBody>
      </p:sp>
      <p:sp>
        <p:nvSpPr>
          <p:cNvPr id="3" name="Content Placeholder 2"/>
          <p:cNvSpPr>
            <a:spLocks noGrp="1"/>
          </p:cNvSpPr>
          <p:nvPr>
            <p:ph idx="1"/>
          </p:nvPr>
        </p:nvSpPr>
        <p:spPr/>
        <p:txBody>
          <a:bodyPr/>
          <a:lstStyle/>
          <a:p>
            <a:r>
              <a:rPr lang="en-US" dirty="0" smtClean="0"/>
              <a:t>The active filtration zone moves progressively down through the filter bed</a:t>
            </a:r>
          </a:p>
          <a:p>
            <a:r>
              <a:rPr lang="en-US" dirty="0" smtClean="0"/>
              <a:t>This suggests that the sand under anthracite in a dual media filter is completely inactive (research is required)!</a:t>
            </a:r>
          </a:p>
          <a:p>
            <a:r>
              <a:rPr lang="en-US" dirty="0" smtClean="0"/>
              <a:t>Filter breakthrough is likely due to large flocs (research needed)</a:t>
            </a:r>
          </a:p>
          <a:p>
            <a:r>
              <a:rPr lang="en-US" dirty="0" smtClean="0"/>
              <a:t>Bigger pores must be able to hold more large flocs with less head loss (we need a model!)</a:t>
            </a:r>
            <a:endParaRPr lang="en-US" dirty="0"/>
          </a:p>
        </p:txBody>
      </p:sp>
    </p:spTree>
    <p:extLst>
      <p:ext uri="{BB962C8B-B14F-4D97-AF65-F5344CB8AC3E}">
        <p14:creationId xmlns:p14="http://schemas.microsoft.com/office/powerpoint/2010/main" val="220459636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know?</a:t>
            </a:r>
          </a:p>
        </p:txBody>
      </p:sp>
      <p:sp>
        <p:nvSpPr>
          <p:cNvPr id="3" name="Content Placeholder 2"/>
          <p:cNvSpPr>
            <a:spLocks noGrp="1"/>
          </p:cNvSpPr>
          <p:nvPr>
            <p:ph idx="1"/>
          </p:nvPr>
        </p:nvSpPr>
        <p:spPr/>
        <p:txBody>
          <a:bodyPr/>
          <a:lstStyle/>
          <a:p>
            <a:r>
              <a:rPr lang="en-US" dirty="0"/>
              <a:t>Flocs occupy a few percent of the void volume in a loaded filter</a:t>
            </a:r>
          </a:p>
          <a:p>
            <a:pPr lvl="1"/>
            <a:r>
              <a:rPr lang="en-US" dirty="0"/>
              <a:t>Insufficient floc volume to uniformly decrease void volume and increase fluid velocity, shear, and major losses</a:t>
            </a:r>
          </a:p>
          <a:p>
            <a:r>
              <a:rPr lang="en-US" dirty="0"/>
              <a:t>Head loss is close to linear with time</a:t>
            </a:r>
          </a:p>
          <a:p>
            <a:r>
              <a:rPr lang="en-US" dirty="0" smtClean="0"/>
              <a:t>Head loss from constrictions is due (at least in part) to expansions!</a:t>
            </a:r>
            <a:endParaRPr lang="en-US" dirty="0"/>
          </a:p>
        </p:txBody>
      </p:sp>
    </p:spTree>
    <p:extLst>
      <p:ext uri="{BB962C8B-B14F-4D97-AF65-F5344CB8AC3E}">
        <p14:creationId xmlns:p14="http://schemas.microsoft.com/office/powerpoint/2010/main" val="1674334124"/>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bwMode="auto">
          <a:xfrm>
            <a:off x="1073425" y="2798867"/>
            <a:ext cx="174929"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 name="Title 3"/>
          <p:cNvSpPr>
            <a:spLocks noGrp="1"/>
          </p:cNvSpPr>
          <p:nvPr>
            <p:ph type="title"/>
          </p:nvPr>
        </p:nvSpPr>
        <p:spPr>
          <a:xfrm>
            <a:off x="457200" y="228600"/>
            <a:ext cx="6309360" cy="1143000"/>
          </a:xfrm>
        </p:spPr>
        <p:txBody>
          <a:bodyPr/>
          <a:lstStyle/>
          <a:p>
            <a:r>
              <a:rPr lang="en-US" sz="4000" dirty="0"/>
              <a:t>Interception occurs where streamlines converge</a:t>
            </a:r>
          </a:p>
        </p:txBody>
      </p:sp>
      <p:sp>
        <p:nvSpPr>
          <p:cNvPr id="20" name="Content Placeholder 19"/>
          <p:cNvSpPr>
            <a:spLocks noGrp="1"/>
          </p:cNvSpPr>
          <p:nvPr>
            <p:ph idx="1"/>
          </p:nvPr>
        </p:nvSpPr>
        <p:spPr>
          <a:xfrm>
            <a:off x="5041126" y="1600200"/>
            <a:ext cx="3645673" cy="4525963"/>
          </a:xfrm>
        </p:spPr>
        <p:txBody>
          <a:bodyPr/>
          <a:lstStyle/>
          <a:p>
            <a:r>
              <a:rPr lang="en-US" dirty="0"/>
              <a:t>Particles are deposited at the constriction</a:t>
            </a:r>
          </a:p>
          <a:p>
            <a:r>
              <a:rPr lang="en-US" dirty="0"/>
              <a:t>The biggest part of the filter pore remains empty!</a:t>
            </a:r>
          </a:p>
          <a:p>
            <a:r>
              <a:rPr lang="en-US" dirty="0"/>
              <a:t>Big particles can’t attach to partially filled restrictions</a:t>
            </a:r>
          </a:p>
        </p:txBody>
      </p:sp>
      <p:pic>
        <p:nvPicPr>
          <p:cNvPr id="5" name="Picture 4" descr="jan 1991 4"/>
          <p:cNvPicPr>
            <a:picLocks noChangeAspect="1" noChangeArrowheads="1"/>
          </p:cNvPicPr>
          <p:nvPr/>
        </p:nvPicPr>
        <p:blipFill>
          <a:blip r:embed="rId2" cstate="screen"/>
          <a:srcRect/>
          <a:stretch>
            <a:fillRect/>
          </a:stretch>
        </p:blipFill>
        <p:spPr bwMode="auto">
          <a:xfrm>
            <a:off x="6917635" y="1"/>
            <a:ext cx="2226365" cy="1488826"/>
          </a:xfrm>
          <a:prstGeom prst="rect">
            <a:avLst/>
          </a:prstGeom>
          <a:noFill/>
        </p:spPr>
      </p:pic>
      <p:sp>
        <p:nvSpPr>
          <p:cNvPr id="6" name="Can 5"/>
          <p:cNvSpPr/>
          <p:nvPr/>
        </p:nvSpPr>
        <p:spPr bwMode="auto">
          <a:xfrm>
            <a:off x="1057523" y="3013544"/>
            <a:ext cx="922352" cy="3482672"/>
          </a:xfrm>
          <a:prstGeom prst="can">
            <a:avLst/>
          </a:prstGeom>
          <a:solidFill>
            <a:srgbClr val="817FFF">
              <a:alpha val="29020"/>
            </a:srgbClr>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Oval 7"/>
          <p:cNvSpPr/>
          <p:nvPr/>
        </p:nvSpPr>
        <p:spPr bwMode="auto">
          <a:xfrm>
            <a:off x="1225825" y="2951267"/>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Oval 8"/>
          <p:cNvSpPr/>
          <p:nvPr/>
        </p:nvSpPr>
        <p:spPr bwMode="auto">
          <a:xfrm>
            <a:off x="1465688" y="2785623"/>
            <a:ext cx="274320" cy="2743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Oval 9"/>
          <p:cNvSpPr/>
          <p:nvPr/>
        </p:nvSpPr>
        <p:spPr bwMode="auto">
          <a:xfrm>
            <a:off x="1828791" y="2830664"/>
            <a:ext cx="45720" cy="4572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TextBox 10"/>
          <p:cNvSpPr txBox="1"/>
          <p:nvPr/>
        </p:nvSpPr>
        <p:spPr>
          <a:xfrm>
            <a:off x="551347" y="1528583"/>
            <a:ext cx="2279315" cy="1200329"/>
          </a:xfrm>
          <a:prstGeom prst="rect">
            <a:avLst/>
          </a:prstGeom>
          <a:noFill/>
        </p:spPr>
        <p:txBody>
          <a:bodyPr wrap="square" rtlCol="0">
            <a:spAutoFit/>
          </a:bodyPr>
          <a:lstStyle/>
          <a:p>
            <a:r>
              <a:rPr lang="en-US" sz="2400" b="0" dirty="0">
                <a:latin typeface="+mn-lt"/>
              </a:rPr>
              <a:t>No removal by interception in straight tube</a:t>
            </a:r>
          </a:p>
        </p:txBody>
      </p:sp>
      <p:grpSp>
        <p:nvGrpSpPr>
          <p:cNvPr id="21" name="Group 20"/>
          <p:cNvGrpSpPr/>
          <p:nvPr/>
        </p:nvGrpSpPr>
        <p:grpSpPr>
          <a:xfrm>
            <a:off x="2716321" y="2888318"/>
            <a:ext cx="1578707" cy="3484652"/>
            <a:chOff x="2716321" y="2888318"/>
            <a:chExt cx="1578707" cy="3484652"/>
          </a:xfrm>
        </p:grpSpPr>
        <p:grpSp>
          <p:nvGrpSpPr>
            <p:cNvPr id="14" name="Group 13"/>
            <p:cNvGrpSpPr/>
            <p:nvPr/>
          </p:nvGrpSpPr>
          <p:grpSpPr>
            <a:xfrm>
              <a:off x="2716321" y="3136789"/>
              <a:ext cx="1578707" cy="3236181"/>
              <a:chOff x="3909017" y="3021495"/>
              <a:chExt cx="1578707" cy="3236181"/>
            </a:xfrm>
          </p:grpSpPr>
          <p:sp>
            <p:nvSpPr>
              <p:cNvPr id="12" name="Freeform 11"/>
              <p:cNvSpPr/>
              <p:nvPr/>
            </p:nvSpPr>
            <p:spPr bwMode="auto">
              <a:xfrm>
                <a:off x="3909017"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Freeform 12"/>
              <p:cNvSpPr/>
              <p:nvPr/>
            </p:nvSpPr>
            <p:spPr bwMode="auto">
              <a:xfrm flipH="1">
                <a:off x="4848596" y="3021495"/>
                <a:ext cx="639128" cy="3236181"/>
              </a:xfrm>
              <a:custGeom>
                <a:avLst/>
                <a:gdLst>
                  <a:gd name="connsiteX0" fmla="*/ 68908 w 851293"/>
                  <a:gd name="connsiteY0" fmla="*/ 0 h 3784821"/>
                  <a:gd name="connsiteX1" fmla="*/ 76859 w 851293"/>
                  <a:gd name="connsiteY1" fmla="*/ 970060 h 3784821"/>
                  <a:gd name="connsiteX2" fmla="*/ 848136 w 851293"/>
                  <a:gd name="connsiteY2" fmla="*/ 1789044 h 3784821"/>
                  <a:gd name="connsiteX3" fmla="*/ 347204 w 851293"/>
                  <a:gd name="connsiteY3" fmla="*/ 3140766 h 3784821"/>
                  <a:gd name="connsiteX4" fmla="*/ 275642 w 851293"/>
                  <a:gd name="connsiteY4" fmla="*/ 3784821 h 3784821"/>
                  <a:gd name="connsiteX0" fmla="*/ 41689 w 887684"/>
                  <a:gd name="connsiteY0" fmla="*/ 0 h 3784821"/>
                  <a:gd name="connsiteX1" fmla="*/ 113250 w 887684"/>
                  <a:gd name="connsiteY1" fmla="*/ 970060 h 3784821"/>
                  <a:gd name="connsiteX2" fmla="*/ 884527 w 887684"/>
                  <a:gd name="connsiteY2" fmla="*/ 1789044 h 3784821"/>
                  <a:gd name="connsiteX3" fmla="*/ 383595 w 887684"/>
                  <a:gd name="connsiteY3" fmla="*/ 3140766 h 3784821"/>
                  <a:gd name="connsiteX4" fmla="*/ 312033 w 887684"/>
                  <a:gd name="connsiteY4" fmla="*/ 3784821 h 3784821"/>
                  <a:gd name="connsiteX0" fmla="*/ 18927 w 864922"/>
                  <a:gd name="connsiteY0" fmla="*/ 0 h 3784821"/>
                  <a:gd name="connsiteX1" fmla="*/ 90488 w 864922"/>
                  <a:gd name="connsiteY1" fmla="*/ 970060 h 3784821"/>
                  <a:gd name="connsiteX2" fmla="*/ 861765 w 864922"/>
                  <a:gd name="connsiteY2" fmla="*/ 1789044 h 3784821"/>
                  <a:gd name="connsiteX3" fmla="*/ 360833 w 864922"/>
                  <a:gd name="connsiteY3" fmla="*/ 3140766 h 3784821"/>
                  <a:gd name="connsiteX4" fmla="*/ 289271 w 864922"/>
                  <a:gd name="connsiteY4" fmla="*/ 3784821 h 3784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922" h="3784821">
                    <a:moveTo>
                      <a:pt x="18927" y="0"/>
                    </a:moveTo>
                    <a:cubicBezTo>
                      <a:pt x="13626" y="423408"/>
                      <a:pt x="-49985" y="671886"/>
                      <a:pt x="90488" y="970060"/>
                    </a:cubicBezTo>
                    <a:cubicBezTo>
                      <a:pt x="230961" y="1268234"/>
                      <a:pt x="816707" y="1427260"/>
                      <a:pt x="861765" y="1789044"/>
                    </a:cubicBezTo>
                    <a:cubicBezTo>
                      <a:pt x="906823" y="2150828"/>
                      <a:pt x="456249" y="2808137"/>
                      <a:pt x="360833" y="3140766"/>
                    </a:cubicBezTo>
                    <a:cubicBezTo>
                      <a:pt x="265417" y="3473396"/>
                      <a:pt x="277344" y="3629108"/>
                      <a:pt x="289271" y="3784821"/>
                    </a:cubicBezTo>
                  </a:path>
                </a:pathLst>
              </a:custGeom>
              <a:no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5" name="Oval 14"/>
            <p:cNvSpPr/>
            <p:nvPr/>
          </p:nvSpPr>
          <p:spPr bwMode="auto">
            <a:xfrm>
              <a:off x="2732222" y="2888318"/>
              <a:ext cx="1554480" cy="521208"/>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6" name="Oval 15"/>
            <p:cNvSpPr/>
            <p:nvPr/>
          </p:nvSpPr>
          <p:spPr bwMode="auto">
            <a:xfrm>
              <a:off x="3355449" y="4662777"/>
              <a:ext cx="300451" cy="100584"/>
            </a:xfrm>
            <a:prstGeom prst="ellipse">
              <a:avLst/>
            </a:prstGeom>
            <a:solidFill>
              <a:srgbClr val="817FFF"/>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7" name="Oval 16"/>
          <p:cNvSpPr/>
          <p:nvPr/>
        </p:nvSpPr>
        <p:spPr bwMode="auto">
          <a:xfrm>
            <a:off x="2922578" y="2922783"/>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9" name="Oval 18"/>
          <p:cNvSpPr/>
          <p:nvPr/>
        </p:nvSpPr>
        <p:spPr bwMode="auto">
          <a:xfrm>
            <a:off x="3792584" y="300297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2" name="Oval 21"/>
          <p:cNvSpPr/>
          <p:nvPr/>
        </p:nvSpPr>
        <p:spPr bwMode="auto">
          <a:xfrm>
            <a:off x="3355449" y="2865815"/>
            <a:ext cx="182880" cy="18288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Oval 22"/>
          <p:cNvSpPr/>
          <p:nvPr/>
        </p:nvSpPr>
        <p:spPr bwMode="auto">
          <a:xfrm>
            <a:off x="3533315" y="3012889"/>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4" name="Oval 23"/>
          <p:cNvSpPr/>
          <p:nvPr/>
        </p:nvSpPr>
        <p:spPr bwMode="auto">
          <a:xfrm>
            <a:off x="3225962" y="3110285"/>
            <a:ext cx="91440" cy="91440"/>
          </a:xfrm>
          <a:prstGeom prst="ellipse">
            <a:avLst/>
          </a:prstGeom>
          <a:solidFill>
            <a:schemeClr val="accent6">
              <a:lumMod val="75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408633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77778E-7 -3.93245E-6 L 2.77778E-7 0.54083 " pathEditMode="relative" rAng="0" ptsTypes="AA">
                                      <p:cBhvr>
                                        <p:cTn id="6" dur="2000" fill="hold"/>
                                        <p:tgtEl>
                                          <p:spTgt spid="7"/>
                                        </p:tgtEl>
                                        <p:attrNameLst>
                                          <p:attrName>ppt_x</p:attrName>
                                          <p:attrName>ppt_y</p:attrName>
                                        </p:attrNameLst>
                                      </p:cBhvr>
                                      <p:rCtr x="0" y="27041"/>
                                    </p:animMotion>
                                  </p:childTnLst>
                                </p:cTn>
                              </p:par>
                              <p:par>
                                <p:cTn id="7" presetID="1" presetClass="entr" presetSubtype="0" fill="hold" grpId="1"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42" presetClass="path" presetSubtype="0" accel="50000" decel="50000" fill="hold" grpId="0" nodeType="withEffect">
                                  <p:stCondLst>
                                    <p:cond delay="300"/>
                                  </p:stCondLst>
                                  <p:childTnLst>
                                    <p:animMotion origin="layout" path="M 2.77778E-7 -3.93245E-6 L 2.77778E-7 0.54083 " pathEditMode="relative" rAng="0" ptsTypes="AA">
                                      <p:cBhvr>
                                        <p:cTn id="10" dur="2000" fill="hold"/>
                                        <p:tgtEl>
                                          <p:spTgt spid="8"/>
                                        </p:tgtEl>
                                        <p:attrNameLst>
                                          <p:attrName>ppt_x</p:attrName>
                                          <p:attrName>ppt_y</p:attrName>
                                        </p:attrNameLst>
                                      </p:cBhvr>
                                      <p:rCtr x="0" y="27041"/>
                                    </p:animMotion>
                                  </p:childTnLst>
                                </p:cTn>
                              </p:par>
                              <p:par>
                                <p:cTn id="11" presetID="42" presetClass="path" presetSubtype="0" accel="50000" decel="50000" fill="hold" grpId="0" nodeType="withEffect">
                                  <p:stCondLst>
                                    <p:cond delay="700"/>
                                  </p:stCondLst>
                                  <p:childTnLst>
                                    <p:animMotion origin="layout" path="M 2.77778E-7 -3.93245E-6 L 2.77778E-7 0.54083 " pathEditMode="relative" rAng="0" ptsTypes="AA">
                                      <p:cBhvr>
                                        <p:cTn id="12" dur="2000" fill="hold"/>
                                        <p:tgtEl>
                                          <p:spTgt spid="9"/>
                                        </p:tgtEl>
                                        <p:attrNameLst>
                                          <p:attrName>ppt_x</p:attrName>
                                          <p:attrName>ppt_y</p:attrName>
                                        </p:attrNameLst>
                                      </p:cBhvr>
                                      <p:rCtr x="0" y="27041"/>
                                    </p:animMotion>
                                  </p:childTnLst>
                                </p:cTn>
                              </p:par>
                              <p:par>
                                <p:cTn id="13" presetID="1" presetClass="entr" presetSubtype="0" fill="hold" grpId="1" nodeType="withEffect">
                                  <p:stCondLst>
                                    <p:cond delay="800"/>
                                  </p:stCondLst>
                                  <p:childTnLst>
                                    <p:set>
                                      <p:cBhvr>
                                        <p:cTn id="14" dur="1" fill="hold">
                                          <p:stCondLst>
                                            <p:cond delay="0"/>
                                          </p:stCondLst>
                                        </p:cTn>
                                        <p:tgtEl>
                                          <p:spTgt spid="9"/>
                                        </p:tgtEl>
                                        <p:attrNameLst>
                                          <p:attrName>style.visibility</p:attrName>
                                        </p:attrNameLst>
                                      </p:cBhvr>
                                      <p:to>
                                        <p:strVal val="visible"/>
                                      </p:to>
                                    </p:set>
                                  </p:childTnLst>
                                </p:cTn>
                              </p:par>
                              <p:par>
                                <p:cTn id="15" presetID="42" presetClass="path" presetSubtype="0" accel="50000" decel="50000" fill="hold" grpId="0" nodeType="withEffect">
                                  <p:stCondLst>
                                    <p:cond delay="1300"/>
                                  </p:stCondLst>
                                  <p:childTnLst>
                                    <p:animMotion origin="layout" path="M 2.77778E-7 -3.93245E-6 L 2.77778E-7 0.54083 " pathEditMode="relative" rAng="0" ptsTypes="AA">
                                      <p:cBhvr>
                                        <p:cTn id="16" dur="2000" fill="hold"/>
                                        <p:tgtEl>
                                          <p:spTgt spid="10"/>
                                        </p:tgtEl>
                                        <p:attrNameLst>
                                          <p:attrName>ppt_x</p:attrName>
                                          <p:attrName>ppt_y</p:attrName>
                                        </p:attrNameLst>
                                      </p:cBhvr>
                                      <p:rCtr x="0" y="27041"/>
                                    </p:animMotion>
                                  </p:childTnLst>
                                </p:cTn>
                              </p:par>
                              <p:par>
                                <p:cTn id="17" presetID="1" presetClass="entr" presetSubtype="0" fill="hold" grpId="1" nodeType="withEffect">
                                  <p:stCondLst>
                                    <p:cond delay="130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0" nodeType="clickEffect">
                                  <p:stCondLst>
                                    <p:cond delay="0"/>
                                  </p:stCondLst>
                                  <p:childTnLst>
                                    <p:animMotion origin="layout" path="M -4.44444E-6 4.73745E-6 C 0.00278 0.04557 -0.0052 0.11242 0.00886 0.15313 C 0.02292 0.19384 0.04132 0.19176 0.04549 0.23201 " pathEditMode="relative" rAng="0" ptsTypes="sss">
                                      <p:cBhvr>
                                        <p:cTn id="22" dur="2000" fill="hold"/>
                                        <p:tgtEl>
                                          <p:spTgt spid="17"/>
                                        </p:tgtEl>
                                        <p:attrNameLst>
                                          <p:attrName>ppt_x</p:attrName>
                                          <p:attrName>ppt_y</p:attrName>
                                        </p:attrNameLst>
                                      </p:cBhvr>
                                      <p:rCtr x="2014" y="11589"/>
                                    </p:animMotion>
                                  </p:childTnLst>
                                </p:cTn>
                              </p:par>
                              <p:par>
                                <p:cTn id="23" presetID="1" presetClass="entr" presetSubtype="0" fill="hold" grpId="1"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0" presetClass="path" presetSubtype="0" accel="50000" decel="50000" fill="hold" grpId="0" nodeType="withEffect">
                                  <p:stCondLst>
                                    <p:cond delay="1700"/>
                                  </p:stCondLst>
                                  <p:childTnLst>
                                    <p:animMotion origin="layout" path="M 0.00295 3.98334E-6 C 0.00122 0.04557 0.00625 0.11242 -0.00243 0.15313 C -0.01076 0.19384 -0.02187 0.19176 -0.02413 0.23201 " pathEditMode="relative" rAng="0" ptsTypes="sss">
                                      <p:cBhvr>
                                        <p:cTn id="26" dur="2000" fill="hold"/>
                                        <p:tgtEl>
                                          <p:spTgt spid="19"/>
                                        </p:tgtEl>
                                        <p:attrNameLst>
                                          <p:attrName>ppt_x</p:attrName>
                                          <p:attrName>ppt_y</p:attrName>
                                        </p:attrNameLst>
                                      </p:cBhvr>
                                      <p:rCtr x="-1198" y="11589"/>
                                    </p:animMotion>
                                  </p:childTnLst>
                                </p:cTn>
                              </p:par>
                              <p:par>
                                <p:cTn id="27" presetID="1" presetClass="entr" presetSubtype="0" fill="hold" grpId="1" nodeType="withEffect">
                                  <p:stCondLst>
                                    <p:cond delay="170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1" nodeType="withEffect">
                                  <p:stCondLst>
                                    <p:cond delay="1700"/>
                                  </p:stCondLst>
                                  <p:childTnLst>
                                    <p:set>
                                      <p:cBhvr>
                                        <p:cTn id="30" dur="1" fill="hold">
                                          <p:stCondLst>
                                            <p:cond delay="0"/>
                                          </p:stCondLst>
                                        </p:cTn>
                                        <p:tgtEl>
                                          <p:spTgt spid="23"/>
                                        </p:tgtEl>
                                        <p:attrNameLst>
                                          <p:attrName>style.visibility</p:attrName>
                                        </p:attrNameLst>
                                      </p:cBhvr>
                                      <p:to>
                                        <p:strVal val="visible"/>
                                      </p:to>
                                    </p:set>
                                  </p:childTnLst>
                                </p:cTn>
                              </p:par>
                              <p:par>
                                <p:cTn id="31" presetID="0" presetClass="path" presetSubtype="0" accel="50000" decel="50000" fill="hold" grpId="0" nodeType="withEffect">
                                  <p:stCondLst>
                                    <p:cond delay="1700"/>
                                  </p:stCondLst>
                                  <p:childTnLst>
                                    <p:animMotion origin="layout" path="M -1.38889E-6 4.16609E-6 C 0.0007 0.04464 -0.00139 0.1101 0.00226 0.14989 C 0.0059 0.18991 0.01077 0.18783 0.01181 0.22738 " pathEditMode="relative" rAng="0" ptsTypes="sss">
                                      <p:cBhvr>
                                        <p:cTn id="32" dur="2000" fill="hold"/>
                                        <p:tgtEl>
                                          <p:spTgt spid="24"/>
                                        </p:tgtEl>
                                        <p:attrNameLst>
                                          <p:attrName>ppt_x</p:attrName>
                                          <p:attrName>ppt_y</p:attrName>
                                        </p:attrNameLst>
                                      </p:cBhvr>
                                      <p:rCtr x="521" y="11358"/>
                                    </p:animMotion>
                                  </p:childTnLst>
                                </p:cTn>
                              </p:par>
                              <p:par>
                                <p:cTn id="33" presetID="1" presetClass="entr" presetSubtype="0" fill="hold" grpId="1" nodeType="withEffect">
                                  <p:stCondLst>
                                    <p:cond delay="1700"/>
                                  </p:stCondLst>
                                  <p:childTnLst>
                                    <p:set>
                                      <p:cBhvr>
                                        <p:cTn id="34" dur="1" fill="hold">
                                          <p:stCondLst>
                                            <p:cond delay="0"/>
                                          </p:stCondLst>
                                        </p:cTn>
                                        <p:tgtEl>
                                          <p:spTgt spid="24"/>
                                        </p:tgtEl>
                                        <p:attrNameLst>
                                          <p:attrName>style.visibility</p:attrName>
                                        </p:attrNameLst>
                                      </p:cBhvr>
                                      <p:to>
                                        <p:strVal val="visible"/>
                                      </p:to>
                                    </p:set>
                                  </p:childTnLst>
                                </p:cTn>
                              </p:par>
                            </p:childTnLst>
                          </p:cTn>
                        </p:par>
                        <p:par>
                          <p:cTn id="35" fill="hold">
                            <p:stCondLst>
                              <p:cond delay="3700"/>
                            </p:stCondLst>
                            <p:childTnLst>
                              <p:par>
                                <p:cTn id="36" presetID="0" presetClass="path" presetSubtype="0" accel="50000" decel="50000" fill="hold" grpId="0" nodeType="afterEffect">
                                  <p:stCondLst>
                                    <p:cond delay="0"/>
                                  </p:stCondLst>
                                  <p:childTnLst>
                                    <p:animMotion origin="layout" path="M -0.00122 5.92181E-7 C 0.00087 0.09392 -0.00521 0.23201 0.00556 0.31598 C 0.01649 0.39995 0.01024 0.39926 0.01354 0.4823 " pathEditMode="relative" rAng="0" ptsTypes="sss">
                                      <p:cBhvr>
                                        <p:cTn id="37" dur="2000" fill="hold"/>
                                        <p:tgtEl>
                                          <p:spTgt spid="22"/>
                                        </p:tgtEl>
                                        <p:attrNameLst>
                                          <p:attrName>ppt_x</p:attrName>
                                          <p:attrName>ppt_y</p:attrName>
                                        </p:attrNameLst>
                                      </p:cBhvr>
                                      <p:rCtr x="677" y="24104"/>
                                    </p:animMotion>
                                  </p:childTnLst>
                                </p:cTn>
                              </p:par>
                            </p:childTnLst>
                          </p:cTn>
                        </p:par>
                        <p:par>
                          <p:cTn id="38" fill="hold">
                            <p:stCondLst>
                              <p:cond delay="5700"/>
                            </p:stCondLst>
                            <p:childTnLst>
                              <p:par>
                                <p:cTn id="39" presetID="0" presetClass="path" presetSubtype="0" accel="50000" decel="50000" fill="hold" grpId="0" nodeType="afterEffect">
                                  <p:stCondLst>
                                    <p:cond delay="0"/>
                                  </p:stCondLst>
                                  <p:childTnLst>
                                    <p:animMotion origin="layout" path="M -4.44444E-6 -5.41291E-7 C -0.00034 0.04557 0.00053 0.11242 -0.00086 0.15313 C -0.00225 0.19385 -0.00381 0.19177 -0.00416 0.23202 " pathEditMode="relative" rAng="0" ptsTypes="sss">
                                      <p:cBhvr>
                                        <p:cTn id="40" dur="2000" fill="hold"/>
                                        <p:tgtEl>
                                          <p:spTgt spid="23"/>
                                        </p:tgtEl>
                                        <p:attrNameLst>
                                          <p:attrName>ppt_x</p:attrName>
                                          <p:attrName>ppt_y</p:attrName>
                                        </p:attrNameLst>
                                      </p:cBhvr>
                                      <p:rCtr x="-191" y="11589"/>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build="p"/>
      <p:bldP spid="8" grpId="0" animBg="1"/>
      <p:bldP spid="8" grpId="1" animBg="1"/>
      <p:bldP spid="9" grpId="0" animBg="1"/>
      <p:bldP spid="9" grpId="1" animBg="1"/>
      <p:bldP spid="10" grpId="0" animBg="1"/>
      <p:bldP spid="10" grpId="1" animBg="1"/>
      <p:bldP spid="17" grpId="0" animBg="1"/>
      <p:bldP spid="17" grpId="1" animBg="1"/>
      <p:bldP spid="19" grpId="0" animBg="1"/>
      <p:bldP spid="19" grpId="1" animBg="1"/>
      <p:bldP spid="22" grpId="0" animBg="1"/>
      <p:bldP spid="23" grpId="0" animBg="1"/>
      <p:bldP spid="23" grpId="1" animBg="1"/>
      <p:bldP spid="24" grpId="0" animBg="1"/>
      <p:bldP spid="24"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a:t>
            </a:r>
            <a:endParaRPr lang="en-US" dirty="0"/>
          </a:p>
        </p:txBody>
      </p:sp>
      <p:sp>
        <p:nvSpPr>
          <p:cNvPr id="3" name="Content Placeholder 2"/>
          <p:cNvSpPr>
            <a:spLocks noGrp="1"/>
          </p:cNvSpPr>
          <p:nvPr>
            <p:ph idx="1"/>
          </p:nvPr>
        </p:nvSpPr>
        <p:spPr/>
        <p:txBody>
          <a:bodyPr/>
          <a:lstStyle/>
          <a:p>
            <a:r>
              <a:rPr lang="en-US" dirty="0" smtClean="0"/>
              <a:t>Which particles are easier to capture (big ones or small ones)? (both!!!)</a:t>
            </a:r>
          </a:p>
          <a:p>
            <a:r>
              <a:rPr lang="en-US" dirty="0" smtClean="0"/>
              <a:t>Why does a rapid sand filter improve in performance in the first minutes of operation?</a:t>
            </a:r>
          </a:p>
          <a:p>
            <a:r>
              <a:rPr lang="en-US" dirty="0" smtClean="0"/>
              <a:t>Why is this file called floc filtration?</a:t>
            </a:r>
          </a:p>
          <a:p>
            <a:r>
              <a:rPr lang="en-US" dirty="0" smtClean="0"/>
              <a:t>Why do many water treatment facilities use dual media filtration?</a:t>
            </a:r>
            <a:endParaRPr lang="en-US" dirty="0"/>
          </a:p>
        </p:txBody>
      </p:sp>
    </p:spTree>
    <p:extLst>
      <p:ext uri="{BB962C8B-B14F-4D97-AF65-F5344CB8AC3E}">
        <p14:creationId xmlns:p14="http://schemas.microsoft.com/office/powerpoint/2010/main" val="416488635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smtClean="0"/>
              <a:t>StaRS</a:t>
            </a:r>
            <a:r>
              <a:rPr lang="en-US" dirty="0" smtClean="0"/>
              <a:t> </a:t>
            </a:r>
            <a:r>
              <a:rPr lang="en-US" dirty="0"/>
              <a:t>3 main advantages over RSF</a:t>
            </a:r>
          </a:p>
          <a:p>
            <a:pPr lvl="1"/>
            <a:r>
              <a:rPr lang="en-US" dirty="0"/>
              <a:t>____________</a:t>
            </a:r>
          </a:p>
          <a:p>
            <a:pPr lvl="1"/>
            <a:r>
              <a:rPr lang="en-US" dirty="0"/>
              <a:t>______________________________________</a:t>
            </a:r>
          </a:p>
          <a:p>
            <a:pPr lvl="1"/>
            <a:r>
              <a:rPr lang="en-US" dirty="0"/>
              <a:t>Single valve </a:t>
            </a:r>
            <a:r>
              <a:rPr lang="en-US" dirty="0" smtClean="0"/>
              <a:t>control</a:t>
            </a:r>
          </a:p>
          <a:p>
            <a:pPr lvl="1"/>
            <a:r>
              <a:rPr lang="en-US" dirty="0" smtClean="0"/>
              <a:t>No big valves needed!</a:t>
            </a:r>
            <a:endParaRPr lang="en-US" dirty="0"/>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a:t>
            </a:r>
            <a:r>
              <a:rPr lang="en-US" dirty="0" smtClean="0"/>
              <a:t>high turbidity </a:t>
            </a:r>
            <a:r>
              <a:rPr lang="en-US" dirty="0"/>
              <a:t>water</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4"/>
          <p:cNvSpPr>
            <a:spLocks noGrp="1" noChangeArrowheads="1"/>
          </p:cNvSpPr>
          <p:nvPr>
            <p:ph type="title"/>
          </p:nvPr>
        </p:nvSpPr>
        <p:spPr/>
        <p:txBody>
          <a:bodyPr/>
          <a:lstStyle/>
          <a:p>
            <a:r>
              <a:rPr lang="en-US"/>
              <a:t>References</a:t>
            </a:r>
          </a:p>
        </p:txBody>
      </p:sp>
      <p:sp>
        <p:nvSpPr>
          <p:cNvPr id="54277" name="Rectangle 5"/>
          <p:cNvSpPr>
            <a:spLocks noGrp="1" noChangeArrowheads="1"/>
          </p:cNvSpPr>
          <p:nvPr>
            <p:ph idx="1"/>
          </p:nvPr>
        </p:nvSpPr>
        <p:spPr/>
        <p:txBody>
          <a:bodyPr/>
          <a:lstStyle/>
          <a:p>
            <a:pPr>
              <a:lnSpc>
                <a:spcPct val="80000"/>
              </a:lnSpc>
            </a:pPr>
            <a:r>
              <a:rPr lang="en-US" sz="1800" dirty="0" err="1"/>
              <a:t>Tufenkji</a:t>
            </a:r>
            <a:r>
              <a:rPr lang="en-US" sz="1800" dirty="0"/>
              <a:t>, N. and M. </a:t>
            </a:r>
            <a:r>
              <a:rPr lang="en-US" sz="1800" dirty="0" err="1"/>
              <a:t>Elimelech</a:t>
            </a:r>
            <a:r>
              <a:rPr lang="en-US" sz="1800" dirty="0"/>
              <a:t> (2004). "Correlation equation for predicting single-collector efficiency in physicochemical filtration in saturated porous media." </a:t>
            </a:r>
            <a:r>
              <a:rPr lang="en-US" sz="1800" u="sng" dirty="0"/>
              <a:t>Environmental-Science-and-Technology</a:t>
            </a:r>
            <a:r>
              <a:rPr lang="en-US" sz="1800" dirty="0"/>
              <a:t> </a:t>
            </a:r>
            <a:r>
              <a:rPr lang="en-US" sz="1800" b="1" dirty="0"/>
              <a:t>38</a:t>
            </a:r>
            <a:r>
              <a:rPr lang="en-US" sz="1800" dirty="0"/>
              <a:t>(2): 529-536.</a:t>
            </a:r>
          </a:p>
          <a:p>
            <a:pPr>
              <a:lnSpc>
                <a:spcPct val="80000"/>
              </a:lnSpc>
            </a:pPr>
            <a:r>
              <a:rPr lang="en-US" sz="1800" dirty="0"/>
              <a:t>Cushing, R. S. and D. F. Lawler (1998). "Depth Filtration: Fundamental Investigation through Three-Dimensional Trajectory Analysis." Environmental Science and Technology 32(23): 3793 -3801.</a:t>
            </a:r>
          </a:p>
          <a:p>
            <a:pPr>
              <a:lnSpc>
                <a:spcPct val="80000"/>
              </a:lnSpc>
            </a:pPr>
            <a:r>
              <a:rPr lang="en-US" sz="1800" dirty="0" err="1"/>
              <a:t>Tobiason</a:t>
            </a:r>
            <a:r>
              <a:rPr lang="en-US" sz="1800" dirty="0"/>
              <a:t>, J. E. and C. R. </a:t>
            </a:r>
            <a:r>
              <a:rPr lang="en-US" sz="1800" dirty="0" err="1"/>
              <a:t>O'Melia</a:t>
            </a:r>
            <a:r>
              <a:rPr lang="en-US" sz="1800" dirty="0"/>
              <a:t> (1988). "Physicochemical Aspects of Particle Removal in Depth Filtration." Journal American Water Works Association 80(12): 54-64.</a:t>
            </a:r>
          </a:p>
          <a:p>
            <a:pPr>
              <a:lnSpc>
                <a:spcPct val="80000"/>
              </a:lnSpc>
            </a:pPr>
            <a:r>
              <a:rPr lang="en-US" sz="1800" dirty="0"/>
              <a:t>Yao, K.-M., M. T. </a:t>
            </a:r>
            <a:r>
              <a:rPr lang="en-US" sz="1800" dirty="0" err="1"/>
              <a:t>Habibian</a:t>
            </a:r>
            <a:r>
              <a:rPr lang="en-US" sz="1800" dirty="0"/>
              <a:t>, et al. (1971). "Water and Waste Water Filtration: Concepts and Applications." Environmental Science and Technology 5(11): 1105.</a:t>
            </a:r>
          </a:p>
          <a:p>
            <a:pPr>
              <a:lnSpc>
                <a:spcPct val="80000"/>
              </a:lnSpc>
            </a:pPr>
            <a:r>
              <a:rPr lang="en-US" sz="1800" dirty="0"/>
              <a:t>M.A. Elliott*, C.E. </a:t>
            </a:r>
            <a:r>
              <a:rPr lang="en-US" sz="1800" dirty="0" err="1"/>
              <a:t>Stauber</a:t>
            </a:r>
            <a:r>
              <a:rPr lang="en-US" sz="1800" dirty="0"/>
              <a:t>, F. </a:t>
            </a:r>
            <a:r>
              <a:rPr lang="en-US" sz="1800" dirty="0" err="1"/>
              <a:t>Koksal</a:t>
            </a:r>
            <a:r>
              <a:rPr lang="en-US" sz="1800" dirty="0"/>
              <a:t>, K.R. Liang, D.K. </a:t>
            </a:r>
            <a:r>
              <a:rPr lang="en-US" sz="1800" dirty="0" err="1"/>
              <a:t>Huslage</a:t>
            </a:r>
            <a:r>
              <a:rPr lang="en-US" sz="1800" dirty="0"/>
              <a:t>, F.A. </a:t>
            </a:r>
            <a:r>
              <a:rPr lang="en-US" sz="1800" dirty="0" err="1"/>
              <a:t>DiGiano</a:t>
            </a:r>
            <a:r>
              <a:rPr lang="en-US" sz="1800" dirty="0"/>
              <a:t>, M.D. </a:t>
            </a:r>
            <a:r>
              <a:rPr lang="en-US" sz="1800" dirty="0" err="1"/>
              <a:t>Sobsey</a:t>
            </a:r>
            <a:r>
              <a:rPr lang="en-US" sz="1800" dirty="0"/>
              <a:t>. (2006) The operation, flow conditions and microbial reductions of an intermittently operated, household-scale slow sand filter</a:t>
            </a:r>
          </a:p>
          <a:p>
            <a:r>
              <a:rPr lang="en-US" sz="1800" dirty="0">
                <a:hlinkClick r:id="rId3"/>
              </a:rPr>
              <a:t>Enhanced Filter Performance by Fluidized-Bed Pretreatment with Al(OH)3(am): Observations and Model Simulation</a:t>
            </a:r>
            <a:r>
              <a:rPr lang="en-US" sz="1800" dirty="0"/>
              <a:t/>
            </a:r>
            <a:br>
              <a:rPr lang="en-US" sz="1800" dirty="0"/>
            </a:br>
            <a:r>
              <a:rPr lang="en-US" sz="1800" dirty="0"/>
              <a:t>Po-</a:t>
            </a:r>
            <a:r>
              <a:rPr lang="en-US" sz="1800" dirty="0" err="1"/>
              <a:t>Hsun</a:t>
            </a:r>
            <a:r>
              <a:rPr lang="en-US" sz="1800" dirty="0"/>
              <a:t> Lin, Leonard W. Lion, and Monroe L. Weber-Shirk.</a:t>
            </a:r>
            <a:br>
              <a:rPr lang="en-US" sz="1800" dirty="0"/>
            </a:br>
            <a:r>
              <a:rPr lang="en-US" sz="1800" dirty="0"/>
              <a:t>Journal of Environmental Engineering 1, 389 (2011).</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5" name="Rectangle 7"/>
          <p:cNvSpPr>
            <a:spLocks noGrp="1" noChangeArrowheads="1"/>
          </p:cNvSpPr>
          <p:nvPr>
            <p:ph type="title"/>
          </p:nvPr>
        </p:nvSpPr>
        <p:spPr/>
        <p:txBody>
          <a:bodyPr/>
          <a:lstStyle/>
          <a:p>
            <a:r>
              <a:rPr lang="en-US"/>
              <a:t>Filtration Performance: Dimensional Analysis</a:t>
            </a:r>
            <a:endParaRPr lang="en-US" dirty="0"/>
          </a:p>
        </p:txBody>
      </p:sp>
      <p:sp>
        <p:nvSpPr>
          <p:cNvPr id="7176" name="Rectangle 8"/>
          <p:cNvSpPr>
            <a:spLocks noGrp="1" noChangeArrowheads="1"/>
          </p:cNvSpPr>
          <p:nvPr>
            <p:ph idx="1"/>
          </p:nvPr>
        </p:nvSpPr>
        <p:spPr>
          <a:xfrm>
            <a:off x="457200" y="1927752"/>
            <a:ext cx="8229600" cy="4525963"/>
          </a:xfrm>
        </p:spPr>
        <p:txBody>
          <a:bodyPr/>
          <a:lstStyle/>
          <a:p>
            <a:r>
              <a:rPr lang="en-US" dirty="0"/>
              <a:t>What is the parameter we are interested in measuring? _________________</a:t>
            </a:r>
          </a:p>
          <a:p>
            <a:r>
              <a:rPr lang="en-US" dirty="0"/>
              <a:t>How could we make performance dimensionless? ____________</a:t>
            </a:r>
          </a:p>
          <a:p>
            <a:r>
              <a:rPr lang="en-US" dirty="0"/>
              <a:t>What are the important forces?</a:t>
            </a:r>
          </a:p>
          <a:p>
            <a:endParaRPr lang="en-US" dirty="0"/>
          </a:p>
        </p:txBody>
      </p:sp>
      <p:sp>
        <p:nvSpPr>
          <p:cNvPr id="7178" name="Text Box 10"/>
          <p:cNvSpPr txBox="1">
            <a:spLocks noChangeArrowheads="1"/>
          </p:cNvSpPr>
          <p:nvPr/>
        </p:nvSpPr>
        <p:spPr bwMode="auto">
          <a:xfrm>
            <a:off x="3124200" y="2517775"/>
            <a:ext cx="2913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Effluent concentration</a:t>
            </a:r>
          </a:p>
        </p:txBody>
      </p:sp>
      <p:sp>
        <p:nvSpPr>
          <p:cNvPr id="7179" name="Text Box 11"/>
          <p:cNvSpPr txBox="1">
            <a:spLocks noChangeArrowheads="1"/>
          </p:cNvSpPr>
          <p:nvPr/>
        </p:nvSpPr>
        <p:spPr bwMode="auto">
          <a:xfrm>
            <a:off x="3657600" y="3581400"/>
            <a:ext cx="1708150" cy="457200"/>
          </a:xfrm>
          <a:prstGeom prst="rect">
            <a:avLst/>
          </a:prstGeom>
          <a:noFill/>
          <a:ln w="12700">
            <a:noFill/>
            <a:miter lim="800000"/>
            <a:headEnd type="none" w="lg" len="med"/>
            <a:tailEnd type="none" w="lg" len="med"/>
          </a:ln>
          <a:effectLst/>
        </p:spPr>
        <p:txBody>
          <a:bodyPr wrap="none">
            <a:spAutoFit/>
          </a:bodyPr>
          <a:lstStyle/>
          <a:p>
            <a:r>
              <a:rPr lang="en-US" sz="2400" b="0" i="1" dirty="0">
                <a:solidFill>
                  <a:schemeClr val="folHlink"/>
                </a:solidFill>
              </a:rPr>
              <a:t>C/C</a:t>
            </a:r>
            <a:r>
              <a:rPr lang="en-US" sz="2400" b="0" i="1" baseline="-25000" dirty="0">
                <a:solidFill>
                  <a:schemeClr val="folHlink"/>
                </a:solidFill>
              </a:rPr>
              <a:t>0</a:t>
            </a:r>
            <a:r>
              <a:rPr lang="en-US" sz="2400" b="0" i="1" dirty="0">
                <a:solidFill>
                  <a:schemeClr val="folHlink"/>
                </a:solidFill>
              </a:rPr>
              <a:t> or </a:t>
            </a:r>
            <a:r>
              <a:rPr lang="en-US" sz="2400" b="0" i="1" dirty="0" err="1">
                <a:solidFill>
                  <a:schemeClr val="folHlink"/>
                </a:solidFill>
              </a:rPr>
              <a:t>pC</a:t>
            </a:r>
            <a:r>
              <a:rPr lang="en-US" sz="2400" b="0" i="1" dirty="0">
                <a:solidFill>
                  <a:schemeClr val="folHlink"/>
                </a:solidFill>
              </a:rPr>
              <a:t>*</a:t>
            </a:r>
            <a:endParaRPr lang="en-US" sz="2400" b="0" i="1" baseline="-25000" dirty="0">
              <a:solidFill>
                <a:schemeClr val="folHlink"/>
              </a:solidFill>
            </a:endParaRPr>
          </a:p>
        </p:txBody>
      </p:sp>
      <p:sp>
        <p:nvSpPr>
          <p:cNvPr id="7180" name="Text Box 12"/>
          <p:cNvSpPr txBox="1">
            <a:spLocks noChangeArrowheads="1"/>
          </p:cNvSpPr>
          <p:nvPr/>
        </p:nvSpPr>
        <p:spPr bwMode="auto">
          <a:xfrm>
            <a:off x="1192213" y="5373688"/>
            <a:ext cx="9779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Inertia</a:t>
            </a:r>
          </a:p>
        </p:txBody>
      </p:sp>
      <p:sp>
        <p:nvSpPr>
          <p:cNvPr id="7181" name="Text Box 13"/>
          <p:cNvSpPr txBox="1">
            <a:spLocks noChangeArrowheads="1"/>
          </p:cNvSpPr>
          <p:nvPr/>
        </p:nvSpPr>
        <p:spPr bwMode="auto">
          <a:xfrm>
            <a:off x="2541588" y="5346700"/>
            <a:ext cx="121443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Thermal</a:t>
            </a:r>
          </a:p>
        </p:txBody>
      </p:sp>
      <p:sp>
        <p:nvSpPr>
          <p:cNvPr id="7182" name="Text Box 14"/>
          <p:cNvSpPr txBox="1">
            <a:spLocks noChangeArrowheads="1"/>
          </p:cNvSpPr>
          <p:nvPr/>
        </p:nvSpPr>
        <p:spPr bwMode="auto">
          <a:xfrm>
            <a:off x="5792788" y="5330825"/>
            <a:ext cx="3010018" cy="830997"/>
          </a:xfrm>
          <a:prstGeom prst="rect">
            <a:avLst/>
          </a:prstGeom>
          <a:noFill/>
          <a:ln w="12700">
            <a:noFill/>
            <a:miter lim="800000"/>
            <a:headEnd type="none" w="lg" len="med"/>
            <a:tailEnd type="none" w="lg" len="med"/>
          </a:ln>
          <a:effectLst/>
        </p:spPr>
        <p:txBody>
          <a:bodyPr wrap="square">
            <a:spAutoFit/>
          </a:bodyPr>
          <a:lstStyle/>
          <a:p>
            <a:r>
              <a:rPr lang="en-US" sz="2400" b="0" dirty="0">
                <a:solidFill>
                  <a:schemeClr val="folHlink"/>
                </a:solidFill>
              </a:rPr>
              <a:t>Sticky? (</a:t>
            </a:r>
            <a:r>
              <a:rPr lang="en-US" sz="2400" b="0" dirty="0">
                <a:solidFill>
                  <a:schemeClr val="folHlink"/>
                </a:solidFill>
                <a:latin typeface="Symbol" pitchFamily="18" charset="2"/>
              </a:rPr>
              <a:t>a</a:t>
            </a:r>
            <a:r>
              <a:rPr lang="en-US" sz="2400" b="0" dirty="0">
                <a:solidFill>
                  <a:schemeClr val="folHlink"/>
                </a:solidFill>
              </a:rPr>
              <a:t> – attachment efficiency)</a:t>
            </a:r>
          </a:p>
        </p:txBody>
      </p:sp>
      <p:sp>
        <p:nvSpPr>
          <p:cNvPr id="7183" name="Text Box 15"/>
          <p:cNvSpPr txBox="1">
            <a:spLocks noChangeArrowheads="1"/>
          </p:cNvSpPr>
          <p:nvPr/>
        </p:nvSpPr>
        <p:spPr bwMode="auto">
          <a:xfrm>
            <a:off x="1211263" y="5926138"/>
            <a:ext cx="11668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Viscous</a:t>
            </a:r>
          </a:p>
        </p:txBody>
      </p:sp>
      <p:sp>
        <p:nvSpPr>
          <p:cNvPr id="7184" name="Text Box 16"/>
          <p:cNvSpPr txBox="1">
            <a:spLocks noChangeArrowheads="1"/>
          </p:cNvSpPr>
          <p:nvPr/>
        </p:nvSpPr>
        <p:spPr bwMode="auto">
          <a:xfrm>
            <a:off x="1196975" y="6338888"/>
            <a:ext cx="6149975" cy="519112"/>
          </a:xfrm>
          <a:prstGeom prst="rect">
            <a:avLst/>
          </a:prstGeom>
          <a:noFill/>
          <a:ln w="12700">
            <a:noFill/>
            <a:miter lim="800000"/>
            <a:headEnd type="none" w="lg" len="med"/>
            <a:tailEnd type="none" w="lg" len="med"/>
          </a:ln>
          <a:effectLst/>
        </p:spPr>
        <p:txBody>
          <a:bodyPr wrap="none">
            <a:spAutoFit/>
          </a:bodyPr>
          <a:lstStyle/>
          <a:p>
            <a:r>
              <a:rPr lang="en-US" b="0" dirty="0"/>
              <a:t>Need to create dimensionless force ratios!</a:t>
            </a:r>
          </a:p>
        </p:txBody>
      </p:sp>
      <p:sp>
        <p:nvSpPr>
          <p:cNvPr id="7185" name="Text Box 17"/>
          <p:cNvSpPr txBox="1">
            <a:spLocks noChangeArrowheads="1"/>
          </p:cNvSpPr>
          <p:nvPr/>
        </p:nvSpPr>
        <p:spPr bwMode="auto">
          <a:xfrm>
            <a:off x="2649538" y="5938838"/>
            <a:ext cx="178911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Gravitational</a:t>
            </a:r>
          </a:p>
        </p:txBody>
      </p:sp>
      <p:sp>
        <p:nvSpPr>
          <p:cNvPr id="7186" name="Line 18"/>
          <p:cNvSpPr>
            <a:spLocks noChangeShapeType="1"/>
          </p:cNvSpPr>
          <p:nvPr/>
        </p:nvSpPr>
        <p:spPr bwMode="auto">
          <a:xfrm>
            <a:off x="1260475" y="5780088"/>
            <a:ext cx="8318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88" name="Line 20 1"/>
          <p:cNvSpPr>
            <a:spLocks noChangeShapeType="1"/>
          </p:cNvSpPr>
          <p:nvPr/>
        </p:nvSpPr>
        <p:spPr bwMode="auto">
          <a:xfrm>
            <a:off x="5861050" y="5767388"/>
            <a:ext cx="2737040"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7189" name="Line 21"/>
          <p:cNvSpPr>
            <a:spLocks noChangeShapeType="1"/>
          </p:cNvSpPr>
          <p:nvPr/>
        </p:nvSpPr>
        <p:spPr bwMode="auto">
          <a:xfrm>
            <a:off x="1316038" y="6335713"/>
            <a:ext cx="112236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0" name="Line 22"/>
          <p:cNvSpPr>
            <a:spLocks noChangeShapeType="1"/>
          </p:cNvSpPr>
          <p:nvPr/>
        </p:nvSpPr>
        <p:spPr bwMode="auto">
          <a:xfrm>
            <a:off x="2719388" y="6348413"/>
            <a:ext cx="1676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2" name="Line 24"/>
          <p:cNvSpPr>
            <a:spLocks noChangeShapeType="1"/>
          </p:cNvSpPr>
          <p:nvPr/>
        </p:nvSpPr>
        <p:spPr bwMode="auto">
          <a:xfrm>
            <a:off x="2625725" y="5721350"/>
            <a:ext cx="11223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194" name="Text Box 26"/>
          <p:cNvSpPr txBox="1">
            <a:spLocks noChangeArrowheads="1"/>
          </p:cNvSpPr>
          <p:nvPr/>
        </p:nvSpPr>
        <p:spPr bwMode="auto">
          <a:xfrm>
            <a:off x="1662113" y="4654550"/>
            <a:ext cx="1627187" cy="519113"/>
          </a:xfrm>
          <a:prstGeom prst="rect">
            <a:avLst/>
          </a:prstGeom>
          <a:noFill/>
          <a:ln w="12700">
            <a:noFill/>
            <a:miter lim="800000"/>
            <a:headEnd type="none" w="lg" len="med"/>
            <a:tailEnd type="none" w="lg" len="med"/>
          </a:ln>
          <a:effectLst/>
        </p:spPr>
        <p:txBody>
          <a:bodyPr wrap="none">
            <a:spAutoFit/>
          </a:bodyPr>
          <a:lstStyle/>
          <a:p>
            <a:r>
              <a:rPr lang="en-US" u="sng"/>
              <a:t>transport</a:t>
            </a:r>
          </a:p>
        </p:txBody>
      </p:sp>
      <p:sp>
        <p:nvSpPr>
          <p:cNvPr id="7195" name="Text Box 27"/>
          <p:cNvSpPr txBox="1">
            <a:spLocks noChangeArrowheads="1"/>
          </p:cNvSpPr>
          <p:nvPr/>
        </p:nvSpPr>
        <p:spPr bwMode="auto">
          <a:xfrm>
            <a:off x="5654675" y="4654550"/>
            <a:ext cx="1905000" cy="519113"/>
          </a:xfrm>
          <a:prstGeom prst="rect">
            <a:avLst/>
          </a:prstGeom>
          <a:noFill/>
          <a:ln w="12700">
            <a:noFill/>
            <a:miter lim="800000"/>
            <a:headEnd type="none" w="lg" len="med"/>
            <a:tailEnd type="none" w="lg" len="med"/>
          </a:ln>
          <a:effectLst/>
        </p:spPr>
        <p:txBody>
          <a:bodyPr wrap="none">
            <a:spAutoFit/>
          </a:bodyPr>
          <a:lstStyle/>
          <a:p>
            <a:r>
              <a:rPr lang="en-US" u="sng"/>
              <a:t>attachment</a:t>
            </a:r>
          </a:p>
        </p:txBody>
      </p:sp>
      <p:graphicFrame>
        <p:nvGraphicFramePr>
          <p:cNvPr id="7196" name="Object 28"/>
          <p:cNvGraphicFramePr>
            <a:graphicFrameLocks noChangeAspect="1"/>
          </p:cNvGraphicFramePr>
          <p:nvPr/>
        </p:nvGraphicFramePr>
        <p:xfrm>
          <a:off x="6638925" y="3344863"/>
          <a:ext cx="2184400" cy="914400"/>
        </p:xfrm>
        <a:graphic>
          <a:graphicData uri="http://schemas.openxmlformats.org/presentationml/2006/ole">
            <mc:AlternateContent xmlns:mc="http://schemas.openxmlformats.org/markup-compatibility/2006">
              <mc:Choice xmlns:v="urn:schemas-microsoft-com:vml" Requires="v">
                <p:oleObj spid="_x0000_s7366" name="Equation" r:id="rId4" imgW="2184120" imgH="914400" progId="Equation.DSMT4">
                  <p:embed/>
                </p:oleObj>
              </mc:Choice>
              <mc:Fallback>
                <p:oleObj name="Equation" r:id="rId4" imgW="2184120" imgH="914400" progId="Equation.DSMT4">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8925" y="3344863"/>
                        <a:ext cx="21844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TextBox 21"/>
          <p:cNvSpPr txBox="1"/>
          <p:nvPr/>
        </p:nvSpPr>
        <p:spPr>
          <a:xfrm>
            <a:off x="1316038" y="1478564"/>
            <a:ext cx="5171609" cy="523220"/>
          </a:xfrm>
          <a:prstGeom prst="rect">
            <a:avLst/>
          </a:prstGeom>
          <a:noFill/>
        </p:spPr>
        <p:txBody>
          <a:bodyPr wrap="none" rtlCol="0">
            <a:spAutoFit/>
          </a:bodyPr>
          <a:lstStyle/>
          <a:p>
            <a:r>
              <a:rPr lang="en-US" b="0" dirty="0">
                <a:solidFill>
                  <a:schemeClr val="accent4"/>
                </a:solidFill>
              </a:rPr>
              <a:t>Performance = f(forces, geometry)</a:t>
            </a:r>
          </a:p>
        </p:txBody>
      </p:sp>
      <p:sp>
        <p:nvSpPr>
          <p:cNvPr id="23" name="Line 20 2"/>
          <p:cNvSpPr>
            <a:spLocks noChangeShapeType="1"/>
          </p:cNvSpPr>
          <p:nvPr/>
        </p:nvSpPr>
        <p:spPr bwMode="auto">
          <a:xfrm>
            <a:off x="5795086" y="6097209"/>
            <a:ext cx="2857595"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8" grpId="0"/>
      <p:bldP spid="7179" grpId="0"/>
      <p:bldP spid="7180" grpId="0"/>
      <p:bldP spid="7181" grpId="0"/>
      <p:bldP spid="7182" grpId="0"/>
      <p:bldP spid="7183" grpId="0"/>
      <p:bldP spid="7185" grpId="0"/>
      <p:bldP spid="2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sz="4000" dirty="0"/>
              <a:t>What is the Reynolds number for filtration flow?</a:t>
            </a:r>
          </a:p>
        </p:txBody>
      </p:sp>
      <p:sp>
        <p:nvSpPr>
          <p:cNvPr id="79875" name="Rectangle 3"/>
          <p:cNvSpPr>
            <a:spLocks noGrp="1" noChangeArrowheads="1"/>
          </p:cNvSpPr>
          <p:nvPr>
            <p:ph idx="1"/>
          </p:nvPr>
        </p:nvSpPr>
        <p:spPr>
          <a:xfrm>
            <a:off x="449263" y="1981200"/>
            <a:ext cx="8369300" cy="4876800"/>
          </a:xfrm>
        </p:spPr>
        <p:txBody>
          <a:bodyPr/>
          <a:lstStyle/>
          <a:p>
            <a:pPr>
              <a:lnSpc>
                <a:spcPct val="80000"/>
              </a:lnSpc>
            </a:pPr>
            <a:r>
              <a:rPr lang="en-US" sz="2800" dirty="0"/>
              <a:t>What are the possible length scales?</a:t>
            </a:r>
          </a:p>
          <a:p>
            <a:pPr lvl="1">
              <a:lnSpc>
                <a:spcPct val="80000"/>
              </a:lnSpc>
            </a:pPr>
            <a:r>
              <a:rPr lang="en-US" sz="2400" dirty="0"/>
              <a:t>Void size (collector size) 0.7 mm in RSF</a:t>
            </a:r>
          </a:p>
          <a:p>
            <a:pPr lvl="1">
              <a:lnSpc>
                <a:spcPct val="80000"/>
              </a:lnSpc>
            </a:pPr>
            <a:r>
              <a:rPr lang="en-US" sz="2400" dirty="0"/>
              <a:t>Particle size</a:t>
            </a:r>
          </a:p>
          <a:p>
            <a:pPr>
              <a:lnSpc>
                <a:spcPct val="80000"/>
              </a:lnSpc>
            </a:pPr>
            <a:r>
              <a:rPr lang="en-US" sz="2800" dirty="0"/>
              <a:t>Velocities</a:t>
            </a:r>
          </a:p>
          <a:p>
            <a:pPr lvl="1">
              <a:lnSpc>
                <a:spcPct val="80000"/>
              </a:lnSpc>
            </a:pPr>
            <a:r>
              <a:rPr lang="en-US" sz="2400" dirty="0" err="1"/>
              <a:t>V</a:t>
            </a:r>
            <a:r>
              <a:rPr lang="en-US" sz="2400" baseline="-25000" dirty="0" err="1"/>
              <a:t>Fi</a:t>
            </a:r>
            <a:r>
              <a:rPr lang="en-US" sz="2400" dirty="0"/>
              <a:t> varies between 0.03 mm/s (SSF) and 2.8 mm/s (RSF)</a:t>
            </a:r>
          </a:p>
          <a:p>
            <a:pPr>
              <a:lnSpc>
                <a:spcPct val="80000"/>
              </a:lnSpc>
            </a:pPr>
            <a:r>
              <a:rPr lang="en-US" sz="2800" dirty="0"/>
              <a:t>Take the largest length scale and highest velocity to find max Re</a:t>
            </a:r>
          </a:p>
          <a:p>
            <a:pPr>
              <a:lnSpc>
                <a:spcPct val="80000"/>
              </a:lnSpc>
            </a:pPr>
            <a:endParaRPr lang="en-US" sz="2800" dirty="0"/>
          </a:p>
          <a:p>
            <a:pPr>
              <a:lnSpc>
                <a:spcPct val="80000"/>
              </a:lnSpc>
            </a:pPr>
            <a:endParaRPr lang="en-US" sz="2800" dirty="0"/>
          </a:p>
          <a:p>
            <a:pPr>
              <a:lnSpc>
                <a:spcPct val="80000"/>
              </a:lnSpc>
            </a:pPr>
            <a:endParaRPr lang="en-US" sz="2800" dirty="0"/>
          </a:p>
          <a:p>
            <a:pPr>
              <a:lnSpc>
                <a:spcPct val="80000"/>
              </a:lnSpc>
            </a:pPr>
            <a:r>
              <a:rPr lang="en-US" sz="2800" dirty="0"/>
              <a:t>Flow through SSF, RSF, and </a:t>
            </a:r>
            <a:r>
              <a:rPr lang="en-US" sz="2800" dirty="0" err="1"/>
              <a:t>StaRS</a:t>
            </a:r>
            <a:r>
              <a:rPr lang="en-US" sz="2800" dirty="0"/>
              <a:t> is laminar during filtration</a:t>
            </a:r>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778000" y="4889088"/>
            <a:ext cx="943238" cy="519619"/>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049976" y="4800706"/>
            <a:ext cx="4187429" cy="694857"/>
          </a:xfrm>
          <a:prstGeom prst="rect">
            <a:avLst/>
          </a:prstGeom>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6" name="Line 16"/>
          <p:cNvSpPr>
            <a:spLocks noChangeShapeType="1"/>
          </p:cNvSpPr>
          <p:nvPr/>
        </p:nvSpPr>
        <p:spPr bwMode="auto">
          <a:xfrm flipV="1">
            <a:off x="7537450" y="3630613"/>
            <a:ext cx="900113" cy="53975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81922" name="Rectangle 2"/>
          <p:cNvSpPr>
            <a:spLocks noGrp="1" noChangeArrowheads="1"/>
          </p:cNvSpPr>
          <p:nvPr>
            <p:ph type="title"/>
          </p:nvPr>
        </p:nvSpPr>
        <p:spPr/>
        <p:txBody>
          <a:bodyPr/>
          <a:lstStyle/>
          <a:p>
            <a:r>
              <a:rPr lang="en-US"/>
              <a:t>Choose viscosity!</a:t>
            </a:r>
          </a:p>
        </p:txBody>
      </p:sp>
      <p:sp>
        <p:nvSpPr>
          <p:cNvPr id="81923" name="Rectangle 3"/>
          <p:cNvSpPr>
            <a:spLocks noGrp="1" noChangeArrowheads="1"/>
          </p:cNvSpPr>
          <p:nvPr>
            <p:ph idx="1"/>
          </p:nvPr>
        </p:nvSpPr>
        <p:spPr/>
        <p:txBody>
          <a:bodyPr/>
          <a:lstStyle/>
          <a:p>
            <a:r>
              <a:rPr lang="en-US"/>
              <a:t>In Fluid Mechanics inertia is a significant “force” for most problems</a:t>
            </a:r>
          </a:p>
          <a:p>
            <a:r>
              <a:rPr lang="en-US"/>
              <a:t>In porous media filtration viscosity is more important that inertia.</a:t>
            </a:r>
          </a:p>
          <a:p>
            <a:r>
              <a:rPr lang="en-US"/>
              <a:t>We will use viscosity as the repeating parameter and get a different set of dimensionless force ratios</a:t>
            </a:r>
          </a:p>
        </p:txBody>
      </p:sp>
      <p:sp>
        <p:nvSpPr>
          <p:cNvPr id="81924" name="Text Box 4"/>
          <p:cNvSpPr txBox="1">
            <a:spLocks noChangeArrowheads="1"/>
          </p:cNvSpPr>
          <p:nvPr/>
        </p:nvSpPr>
        <p:spPr bwMode="auto">
          <a:xfrm>
            <a:off x="7467600" y="3603625"/>
            <a:ext cx="977900" cy="457200"/>
          </a:xfrm>
          <a:prstGeom prst="rect">
            <a:avLst/>
          </a:prstGeom>
          <a:noFill/>
          <a:ln w="12700">
            <a:noFill/>
            <a:miter lim="800000"/>
            <a:headEnd type="none" w="lg" len="med"/>
            <a:tailEnd type="none" w="lg" len="med"/>
          </a:ln>
          <a:effectLst/>
        </p:spPr>
        <p:txBody>
          <a:bodyPr wrap="none">
            <a:spAutoFit/>
          </a:bodyPr>
          <a:lstStyle/>
          <a:p>
            <a:r>
              <a:rPr lang="en-US" sz="2400" b="0"/>
              <a:t>Inertia</a:t>
            </a:r>
          </a:p>
        </p:txBody>
      </p:sp>
      <p:grpSp>
        <p:nvGrpSpPr>
          <p:cNvPr id="81955" name="Group 35"/>
          <p:cNvGrpSpPr>
            <a:grpSpLocks/>
          </p:cNvGrpSpPr>
          <p:nvPr/>
        </p:nvGrpSpPr>
        <p:grpSpPr bwMode="auto">
          <a:xfrm>
            <a:off x="1547813" y="5805488"/>
            <a:ext cx="1789112" cy="790575"/>
            <a:chOff x="975" y="3657"/>
            <a:chExt cx="1127" cy="498"/>
          </a:xfrm>
        </p:grpSpPr>
        <p:sp>
          <p:nvSpPr>
            <p:cNvPr id="81928" name="Text Box 8"/>
            <p:cNvSpPr txBox="1">
              <a:spLocks noChangeArrowheads="1"/>
            </p:cNvSpPr>
            <p:nvPr/>
          </p:nvSpPr>
          <p:spPr bwMode="auto">
            <a:xfrm>
              <a:off x="975" y="3657"/>
              <a:ext cx="1127" cy="288"/>
            </a:xfrm>
            <a:prstGeom prst="rect">
              <a:avLst/>
            </a:prstGeom>
            <a:noFill/>
            <a:ln w="12700">
              <a:noFill/>
              <a:miter lim="800000"/>
              <a:headEnd type="none" w="lg" len="med"/>
              <a:tailEnd type="none" w="lg" len="med"/>
            </a:ln>
            <a:effectLst/>
          </p:spPr>
          <p:txBody>
            <a:bodyPr wrap="none">
              <a:spAutoFit/>
            </a:bodyPr>
            <a:lstStyle/>
            <a:p>
              <a:r>
                <a:rPr lang="en-US" sz="2400" b="0" dirty="0"/>
                <a:t>Gravitational</a:t>
              </a:r>
            </a:p>
          </p:txBody>
        </p:sp>
        <p:sp>
          <p:nvSpPr>
            <p:cNvPr id="81937" name="Text Box 17"/>
            <p:cNvSpPr txBox="1">
              <a:spLocks noChangeArrowheads="1"/>
            </p:cNvSpPr>
            <p:nvPr/>
          </p:nvSpPr>
          <p:spPr bwMode="auto">
            <a:xfrm>
              <a:off x="1163" y="3867"/>
              <a:ext cx="735" cy="288"/>
            </a:xfrm>
            <a:prstGeom prst="rect">
              <a:avLst/>
            </a:prstGeom>
            <a:noFill/>
            <a:ln w="12700">
              <a:noFill/>
              <a:miter lim="800000"/>
              <a:headEnd type="none" w="lg" len="med"/>
              <a:tailEnd type="none" w="lg" len="med"/>
            </a:ln>
            <a:effectLst/>
          </p:spPr>
          <p:txBody>
            <a:bodyPr wrap="none">
              <a:spAutoFit/>
            </a:bodyPr>
            <a:lstStyle/>
            <a:p>
              <a:r>
                <a:rPr lang="en-US" sz="2400" b="0" dirty="0"/>
                <a:t>Viscous</a:t>
              </a:r>
            </a:p>
          </p:txBody>
        </p:sp>
        <p:sp>
          <p:nvSpPr>
            <p:cNvPr id="81947" name="Line 27"/>
            <p:cNvSpPr>
              <a:spLocks noChangeShapeType="1"/>
            </p:cNvSpPr>
            <p:nvPr/>
          </p:nvSpPr>
          <p:spPr bwMode="auto">
            <a:xfrm>
              <a:off x="1062" y="3910"/>
              <a:ext cx="986"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81957" name="Group 37"/>
          <p:cNvGrpSpPr>
            <a:grpSpLocks/>
          </p:cNvGrpSpPr>
          <p:nvPr/>
        </p:nvGrpSpPr>
        <p:grpSpPr bwMode="auto">
          <a:xfrm>
            <a:off x="4814888" y="5791200"/>
            <a:ext cx="1217612" cy="790575"/>
            <a:chOff x="3421" y="3657"/>
            <a:chExt cx="767" cy="498"/>
          </a:xfrm>
        </p:grpSpPr>
        <p:sp>
          <p:nvSpPr>
            <p:cNvPr id="81934" name="Text Box 14"/>
            <p:cNvSpPr txBox="1">
              <a:spLocks noChangeArrowheads="1"/>
            </p:cNvSpPr>
            <p:nvPr/>
          </p:nvSpPr>
          <p:spPr bwMode="auto">
            <a:xfrm>
              <a:off x="3421" y="3657"/>
              <a:ext cx="765" cy="288"/>
            </a:xfrm>
            <a:prstGeom prst="rect">
              <a:avLst/>
            </a:prstGeom>
            <a:noFill/>
            <a:ln w="12700">
              <a:noFill/>
              <a:miter lim="800000"/>
              <a:headEnd type="none" w="lg" len="med"/>
              <a:tailEnd type="none" w="lg" len="med"/>
            </a:ln>
            <a:effectLst/>
          </p:spPr>
          <p:txBody>
            <a:bodyPr wrap="none">
              <a:spAutoFit/>
            </a:bodyPr>
            <a:lstStyle/>
            <a:p>
              <a:r>
                <a:rPr lang="en-US" sz="2400" b="0"/>
                <a:t>Thermal</a:t>
              </a:r>
            </a:p>
          </p:txBody>
        </p:sp>
        <p:sp>
          <p:nvSpPr>
            <p:cNvPr id="81938" name="Text Box 18"/>
            <p:cNvSpPr txBox="1">
              <a:spLocks noChangeArrowheads="1"/>
            </p:cNvSpPr>
            <p:nvPr/>
          </p:nvSpPr>
          <p:spPr bwMode="auto">
            <a:xfrm>
              <a:off x="3451" y="3867"/>
              <a:ext cx="735" cy="288"/>
            </a:xfrm>
            <a:prstGeom prst="rect">
              <a:avLst/>
            </a:prstGeom>
            <a:noFill/>
            <a:ln w="12700">
              <a:noFill/>
              <a:miter lim="800000"/>
              <a:headEnd type="none" w="lg" len="med"/>
              <a:tailEnd type="none" w="lg" len="med"/>
            </a:ln>
            <a:effectLst/>
          </p:spPr>
          <p:txBody>
            <a:bodyPr wrap="none">
              <a:spAutoFit/>
            </a:bodyPr>
            <a:lstStyle/>
            <a:p>
              <a:r>
                <a:rPr lang="en-US" sz="2400" b="0"/>
                <a:t>Viscous</a:t>
              </a:r>
            </a:p>
          </p:txBody>
        </p:sp>
        <p:sp>
          <p:nvSpPr>
            <p:cNvPr id="81948" name="Line 28"/>
            <p:cNvSpPr>
              <a:spLocks noChangeShapeType="1"/>
            </p:cNvSpPr>
            <p:nvPr/>
          </p:nvSpPr>
          <p:spPr bwMode="auto">
            <a:xfrm>
              <a:off x="3490" y="3910"/>
              <a:ext cx="69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81962" name="Line 42"/>
          <p:cNvSpPr>
            <a:spLocks noChangeShapeType="1"/>
          </p:cNvSpPr>
          <p:nvPr/>
        </p:nvSpPr>
        <p:spPr bwMode="auto">
          <a:xfrm flipV="1">
            <a:off x="1355725" y="620236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81963" name="Line 43"/>
          <p:cNvSpPr>
            <a:spLocks noChangeShapeType="1"/>
          </p:cNvSpPr>
          <p:nvPr/>
        </p:nvSpPr>
        <p:spPr bwMode="auto">
          <a:xfrm flipV="1">
            <a:off x="4635500" y="6196013"/>
            <a:ext cx="214313" cy="1587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pic>
        <p:nvPicPr>
          <p:cNvPr id="9" name="Picture 8">
            <a:extLst>
              <a:ext uri="{FF2B5EF4-FFF2-40B4-BE49-F238E27FC236}">
                <a16:creationId xmlns:a16="http://schemas.microsoft.com/office/drawing/2014/main" id="{53AB172A-DF97-44E3-A37D-D88AEA8BC53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23297" y="6008323"/>
            <a:ext cx="388514" cy="346054"/>
          </a:xfrm>
          <a:prstGeom prst="rect">
            <a:avLst/>
          </a:prstGeom>
        </p:spPr>
      </p:pic>
      <p:pic>
        <p:nvPicPr>
          <p:cNvPr id="11" name="Picture 10">
            <a:extLst>
              <a:ext uri="{FF2B5EF4-FFF2-40B4-BE49-F238E27FC236}">
                <a16:creationId xmlns:a16="http://schemas.microsoft.com/office/drawing/2014/main" id="{CF5A46C9-524B-4003-99E8-996ADEA34E4E}"/>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962400" y="6008324"/>
            <a:ext cx="547728" cy="29282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9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3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a:xfrm>
            <a:off x="457200" y="228600"/>
            <a:ext cx="7043980" cy="1143000"/>
          </a:xfrm>
        </p:spPr>
        <p:txBody>
          <a:bodyPr/>
          <a:lstStyle/>
          <a:p>
            <a:r>
              <a:rPr lang="en-US" dirty="0"/>
              <a:t>Dimensionless Force Ratios</a:t>
            </a:r>
          </a:p>
        </p:txBody>
      </p:sp>
      <p:sp>
        <p:nvSpPr>
          <p:cNvPr id="283651" name="Rectangle 3"/>
          <p:cNvSpPr>
            <a:spLocks noGrp="1" noChangeArrowheads="1"/>
          </p:cNvSpPr>
          <p:nvPr>
            <p:ph idx="1"/>
          </p:nvPr>
        </p:nvSpPr>
        <p:spPr>
          <a:xfrm>
            <a:off x="464949" y="1600200"/>
            <a:ext cx="8229600" cy="4525963"/>
          </a:xfrm>
        </p:spPr>
        <p:txBody>
          <a:bodyPr/>
          <a:lstStyle/>
          <a:p>
            <a:pPr>
              <a:lnSpc>
                <a:spcPct val="150000"/>
              </a:lnSpc>
            </a:pPr>
            <a:r>
              <a:rPr lang="en-US" dirty="0"/>
              <a:t>Reynolds Number</a:t>
            </a:r>
          </a:p>
          <a:p>
            <a:pPr>
              <a:lnSpc>
                <a:spcPct val="150000"/>
              </a:lnSpc>
            </a:pPr>
            <a:r>
              <a:rPr lang="en-US" dirty="0"/>
              <a:t>Froude Number</a:t>
            </a:r>
          </a:p>
          <a:p>
            <a:pPr>
              <a:lnSpc>
                <a:spcPct val="150000"/>
              </a:lnSpc>
            </a:pPr>
            <a:r>
              <a:rPr lang="en-US" dirty="0"/>
              <a:t>Weber Number</a:t>
            </a:r>
          </a:p>
          <a:p>
            <a:pPr>
              <a:lnSpc>
                <a:spcPct val="150000"/>
              </a:lnSpc>
            </a:pPr>
            <a:r>
              <a:rPr lang="en-US" dirty="0"/>
              <a:t>Mach Number</a:t>
            </a:r>
          </a:p>
          <a:p>
            <a:pPr>
              <a:lnSpc>
                <a:spcPct val="150000"/>
              </a:lnSpc>
            </a:pPr>
            <a:r>
              <a:rPr lang="en-US" dirty="0"/>
              <a:t>Pressure/Drag Coefficients</a:t>
            </a:r>
          </a:p>
          <a:p>
            <a:pPr lvl="1">
              <a:lnSpc>
                <a:spcPct val="150000"/>
              </a:lnSpc>
            </a:pPr>
            <a:r>
              <a:rPr lang="en-US" sz="2000" dirty="0"/>
              <a:t>(dependent parameters that we </a:t>
            </a:r>
            <a:br>
              <a:rPr lang="en-US" sz="2000" dirty="0"/>
            </a:br>
            <a:r>
              <a:rPr lang="en-US" sz="2000" dirty="0"/>
              <a:t>measure experimentally)</a:t>
            </a:r>
          </a:p>
        </p:txBody>
      </p:sp>
      <p:cxnSp>
        <p:nvCxnSpPr>
          <p:cNvPr id="6" name="Straight Arrow Connector 5"/>
          <p:cNvCxnSpPr/>
          <p:nvPr/>
        </p:nvCxnSpPr>
        <p:spPr bwMode="auto">
          <a:xfrm flipV="1">
            <a:off x="6710766" y="5563892"/>
            <a:ext cx="596685" cy="20147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16" name="Picture 15">
            <a:extLst>
              <a:ext uri="{FF2B5EF4-FFF2-40B4-BE49-F238E27FC236}">
                <a16:creationId xmlns:a16="http://schemas.microsoft.com/office/drawing/2014/main" id="{2546DCC9-6DDC-4231-BF9B-CD3D62FD80F2}"/>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7701439" y="449299"/>
            <a:ext cx="1164800" cy="671087"/>
          </a:xfrm>
          <a:prstGeom prst="rect">
            <a:avLst/>
          </a:prstGeom>
        </p:spPr>
      </p:pic>
      <p:pic>
        <p:nvPicPr>
          <p:cNvPr id="18" name="Picture 17">
            <a:extLst>
              <a:ext uri="{FF2B5EF4-FFF2-40B4-BE49-F238E27FC236}">
                <a16:creationId xmlns:a16="http://schemas.microsoft.com/office/drawing/2014/main" id="{D58A2DC3-8CE0-4629-B188-2E1C8B034CB9}"/>
              </a:ext>
            </a:extLst>
          </p:cNvPr>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008690" y="1742884"/>
            <a:ext cx="1289143" cy="689371"/>
          </a:xfrm>
          <a:prstGeom prst="rect">
            <a:avLst/>
          </a:prstGeom>
        </p:spPr>
      </p:pic>
      <p:pic>
        <p:nvPicPr>
          <p:cNvPr id="20" name="Picture 19">
            <a:extLst>
              <a:ext uri="{FF2B5EF4-FFF2-40B4-BE49-F238E27FC236}">
                <a16:creationId xmlns:a16="http://schemas.microsoft.com/office/drawing/2014/main" id="{C4C07592-F329-4C0E-AC93-61DD3883846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7175644" y="1774883"/>
            <a:ext cx="1111771" cy="625371"/>
          </a:xfrm>
          <a:prstGeom prst="rect">
            <a:avLst/>
          </a:prstGeom>
        </p:spPr>
      </p:pic>
      <p:pic>
        <p:nvPicPr>
          <p:cNvPr id="22" name="Picture 21">
            <a:extLst>
              <a:ext uri="{FF2B5EF4-FFF2-40B4-BE49-F238E27FC236}">
                <a16:creationId xmlns:a16="http://schemas.microsoft.com/office/drawing/2014/main" id="{962CAE06-ACF3-4695-A559-88DC9E22ADD2}"/>
              </a:ext>
            </a:extLst>
          </p:cNvPr>
          <p:cNvPicPr>
            <a:picLocks noChangeAspect="1"/>
          </p:cNvPicPr>
          <p:nvPr>
            <p:custDataLst>
              <p:tags r:id="rId4"/>
            </p:custDataLst>
          </p:nvPr>
        </p:nvPicPr>
        <p:blipFill>
          <a:blip r:embed="rId18" cstate="print">
            <a:extLst>
              <a:ext uri="{28A0092B-C50C-407E-A947-70E740481C1C}">
                <a14:useLocalDpi xmlns:a14="http://schemas.microsoft.com/office/drawing/2010/main" val="0"/>
              </a:ext>
            </a:extLst>
          </a:blip>
          <a:stretch>
            <a:fillRect/>
          </a:stretch>
        </p:blipFill>
        <p:spPr>
          <a:xfrm>
            <a:off x="5012121" y="2540378"/>
            <a:ext cx="1230629" cy="696686"/>
          </a:xfrm>
          <a:prstGeom prst="rect">
            <a:avLst/>
          </a:prstGeom>
        </p:spPr>
      </p:pic>
      <p:pic>
        <p:nvPicPr>
          <p:cNvPr id="24" name="Picture 23">
            <a:extLst>
              <a:ext uri="{FF2B5EF4-FFF2-40B4-BE49-F238E27FC236}">
                <a16:creationId xmlns:a16="http://schemas.microsoft.com/office/drawing/2014/main" id="{6206272B-1090-4040-9AD0-6325DA42CE1F}"/>
              </a:ext>
            </a:extLst>
          </p:cNvPr>
          <p:cNvPicPr>
            <a:picLocks noChangeAspect="1"/>
          </p:cNvPicPr>
          <p:nvPr>
            <p:custDataLst>
              <p:tags r:id="rId5"/>
            </p:custDataLst>
          </p:nvPr>
        </p:nvPicPr>
        <p:blipFill>
          <a:blip r:embed="rId19" cstate="print">
            <a:extLst>
              <a:ext uri="{28A0092B-C50C-407E-A947-70E740481C1C}">
                <a14:useLocalDpi xmlns:a14="http://schemas.microsoft.com/office/drawing/2010/main" val="0"/>
              </a:ext>
            </a:extLst>
          </a:blip>
          <a:stretch>
            <a:fillRect/>
          </a:stretch>
        </p:blipFill>
        <p:spPr>
          <a:xfrm>
            <a:off x="7175644" y="2737864"/>
            <a:ext cx="930743" cy="301714"/>
          </a:xfrm>
          <a:prstGeom prst="rect">
            <a:avLst/>
          </a:prstGeom>
        </p:spPr>
      </p:pic>
      <p:pic>
        <p:nvPicPr>
          <p:cNvPr id="26" name="Picture 25">
            <a:extLst>
              <a:ext uri="{FF2B5EF4-FFF2-40B4-BE49-F238E27FC236}">
                <a16:creationId xmlns:a16="http://schemas.microsoft.com/office/drawing/2014/main" id="{CBFDDCB2-7DF4-43F0-94DA-840DB6D38BF2}"/>
              </a:ext>
            </a:extLst>
          </p:cNvPr>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5008690" y="3426946"/>
            <a:ext cx="1387885" cy="671085"/>
          </a:xfrm>
          <a:prstGeom prst="rect">
            <a:avLst/>
          </a:prstGeom>
        </p:spPr>
      </p:pic>
      <p:pic>
        <p:nvPicPr>
          <p:cNvPr id="28" name="Picture 27">
            <a:extLst>
              <a:ext uri="{FF2B5EF4-FFF2-40B4-BE49-F238E27FC236}">
                <a16:creationId xmlns:a16="http://schemas.microsoft.com/office/drawing/2014/main" id="{EB864780-83F5-4386-99A1-2E1FED9C7466}"/>
              </a:ext>
            </a:extLst>
          </p:cNvPr>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7175644" y="3589809"/>
            <a:ext cx="923429" cy="546743"/>
          </a:xfrm>
          <a:prstGeom prst="rect">
            <a:avLst/>
          </a:prstGeom>
        </p:spPr>
      </p:pic>
      <p:pic>
        <p:nvPicPr>
          <p:cNvPr id="30" name="Picture 29">
            <a:extLst>
              <a:ext uri="{FF2B5EF4-FFF2-40B4-BE49-F238E27FC236}">
                <a16:creationId xmlns:a16="http://schemas.microsoft.com/office/drawing/2014/main" id="{9087812F-2B5F-42E3-9C30-5959A38C15DE}"/>
              </a:ext>
            </a:extLst>
          </p:cNvPr>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5008691" y="4326631"/>
            <a:ext cx="1002057" cy="625371"/>
          </a:xfrm>
          <a:prstGeom prst="rect">
            <a:avLst/>
          </a:prstGeom>
        </p:spPr>
      </p:pic>
      <p:pic>
        <p:nvPicPr>
          <p:cNvPr id="32" name="Picture 31">
            <a:extLst>
              <a:ext uri="{FF2B5EF4-FFF2-40B4-BE49-F238E27FC236}">
                <a16:creationId xmlns:a16="http://schemas.microsoft.com/office/drawing/2014/main" id="{55D3A904-C6F2-456A-8967-E7DEF564B1FB}"/>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7175644" y="4310220"/>
            <a:ext cx="1274514" cy="671085"/>
          </a:xfrm>
          <a:prstGeom prst="rect">
            <a:avLst/>
          </a:prstGeom>
        </p:spPr>
      </p:pic>
      <p:pic>
        <p:nvPicPr>
          <p:cNvPr id="34" name="Picture 33">
            <a:extLst>
              <a:ext uri="{FF2B5EF4-FFF2-40B4-BE49-F238E27FC236}">
                <a16:creationId xmlns:a16="http://schemas.microsoft.com/office/drawing/2014/main" id="{A6C615BA-5C79-4326-9392-2762A35D910C}"/>
              </a:ext>
            </a:extLst>
          </p:cNvPr>
          <p:cNvPicPr>
            <a:picLocks noChangeAspect="1"/>
          </p:cNvPicPr>
          <p:nvPr>
            <p:custDataLst>
              <p:tags r:id="rId10"/>
            </p:custDataLst>
          </p:nvPr>
        </p:nvPicPr>
        <p:blipFill>
          <a:blip r:embed="rId24" cstate="print">
            <a:extLst>
              <a:ext uri="{28A0092B-C50C-407E-A947-70E740481C1C}">
                <a14:useLocalDpi xmlns:a14="http://schemas.microsoft.com/office/drawing/2010/main" val="0"/>
              </a:ext>
            </a:extLst>
          </a:blip>
          <a:stretch>
            <a:fillRect/>
          </a:stretch>
        </p:blipFill>
        <p:spPr>
          <a:xfrm>
            <a:off x="6449552" y="5203098"/>
            <a:ext cx="1673143" cy="301714"/>
          </a:xfrm>
          <a:prstGeom prst="rect">
            <a:avLst/>
          </a:prstGeom>
        </p:spPr>
      </p:pic>
      <p:pic>
        <p:nvPicPr>
          <p:cNvPr id="36" name="Picture 35">
            <a:extLst>
              <a:ext uri="{FF2B5EF4-FFF2-40B4-BE49-F238E27FC236}">
                <a16:creationId xmlns:a16="http://schemas.microsoft.com/office/drawing/2014/main" id="{DD7DDD61-B6F2-4DC7-8A90-FA830C1E0097}"/>
              </a:ext>
            </a:extLst>
          </p:cNvPr>
          <p:cNvPicPr>
            <a:picLocks noChangeAspect="1"/>
          </p:cNvPicPr>
          <p:nvPr>
            <p:custDataLst>
              <p:tags r:id="rId11"/>
            </p:custDataLst>
          </p:nvPr>
        </p:nvPicPr>
        <p:blipFill>
          <a:blip r:embed="rId25" cstate="print">
            <a:extLst>
              <a:ext uri="{28A0092B-C50C-407E-A947-70E740481C1C}">
                <a14:useLocalDpi xmlns:a14="http://schemas.microsoft.com/office/drawing/2010/main" val="0"/>
              </a:ext>
            </a:extLst>
          </a:blip>
          <a:stretch>
            <a:fillRect/>
          </a:stretch>
        </p:blipFill>
        <p:spPr>
          <a:xfrm>
            <a:off x="5306526" y="5832328"/>
            <a:ext cx="1701674" cy="643967"/>
          </a:xfrm>
          <a:prstGeom prst="rect">
            <a:avLst/>
          </a:prstGeom>
        </p:spPr>
      </p:pic>
      <p:pic>
        <p:nvPicPr>
          <p:cNvPr id="38" name="Picture 37">
            <a:extLst>
              <a:ext uri="{FF2B5EF4-FFF2-40B4-BE49-F238E27FC236}">
                <a16:creationId xmlns:a16="http://schemas.microsoft.com/office/drawing/2014/main" id="{2B53E70D-0D35-45BA-B8B4-086B41891E46}"/>
              </a:ext>
            </a:extLst>
          </p:cNvPr>
          <p:cNvPicPr>
            <a:picLocks noChangeAspect="1"/>
          </p:cNvPicPr>
          <p:nvPr>
            <p:custDataLst>
              <p:tags r:id="rId12"/>
            </p:custDataLst>
          </p:nvPr>
        </p:nvPicPr>
        <p:blipFill>
          <a:blip r:embed="rId26" cstate="print">
            <a:extLst>
              <a:ext uri="{28A0092B-C50C-407E-A947-70E740481C1C}">
                <a14:useLocalDpi xmlns:a14="http://schemas.microsoft.com/office/drawing/2010/main" val="0"/>
              </a:ext>
            </a:extLst>
          </a:blip>
          <a:stretch>
            <a:fillRect/>
          </a:stretch>
        </p:blipFill>
        <p:spPr>
          <a:xfrm>
            <a:off x="7409806" y="5873286"/>
            <a:ext cx="1456433" cy="625615"/>
          </a:xfrm>
          <a:prstGeom prst="rect">
            <a:avLst/>
          </a:prstGeom>
        </p:spPr>
      </p:pic>
    </p:spTree>
    <p:extLst>
      <p:ext uri="{BB962C8B-B14F-4D97-AF65-F5344CB8AC3E}">
        <p14:creationId xmlns:p14="http://schemas.microsoft.com/office/powerpoint/2010/main" val="4362174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70"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Rectangle 2"/>
          <p:cNvSpPr>
            <a:spLocks noGrp="1" noChangeArrowheads="1"/>
          </p:cNvSpPr>
          <p:nvPr>
            <p:ph type="title"/>
          </p:nvPr>
        </p:nvSpPr>
        <p:spPr/>
        <p:txBody>
          <a:bodyPr/>
          <a:lstStyle/>
          <a:p>
            <a:r>
              <a:rPr lang="en-US" dirty="0"/>
              <a:t>Gravity</a:t>
            </a:r>
          </a:p>
        </p:txBody>
      </p:sp>
      <p:sp>
        <p:nvSpPr>
          <p:cNvPr id="275461" name="Freeform 5"/>
          <p:cNvSpPr>
            <a:spLocks/>
          </p:cNvSpPr>
          <p:nvPr/>
        </p:nvSpPr>
        <p:spPr bwMode="auto">
          <a:xfrm>
            <a:off x="3668713" y="2513013"/>
            <a:ext cx="215900" cy="114300"/>
          </a:xfrm>
          <a:custGeom>
            <a:avLst/>
            <a:gdLst/>
            <a:ahLst/>
            <a:cxnLst>
              <a:cxn ang="0">
                <a:pos x="136" y="40"/>
              </a:cxn>
              <a:cxn ang="0">
                <a:pos x="0" y="72"/>
              </a:cxn>
              <a:cxn ang="0">
                <a:pos x="0" y="40"/>
              </a:cxn>
              <a:cxn ang="0">
                <a:pos x="0" y="0"/>
              </a:cxn>
              <a:cxn ang="0">
                <a:pos x="136" y="40"/>
              </a:cxn>
            </a:cxnLst>
            <a:rect l="0" t="0" r="r" b="b"/>
            <a:pathLst>
              <a:path w="136" h="72">
                <a:moveTo>
                  <a:pt x="136" y="40"/>
                </a:moveTo>
                <a:lnTo>
                  <a:pt x="0" y="72"/>
                </a:lnTo>
                <a:lnTo>
                  <a:pt x="0" y="40"/>
                </a:lnTo>
                <a:lnTo>
                  <a:pt x="0" y="0"/>
                </a:lnTo>
                <a:lnTo>
                  <a:pt x="136" y="40"/>
                </a:lnTo>
                <a:close/>
              </a:path>
            </a:pathLst>
          </a:custGeom>
          <a:solidFill>
            <a:srgbClr val="000000"/>
          </a:solidFill>
          <a:ln w="9525">
            <a:noFill/>
            <a:round/>
            <a:headEnd/>
            <a:tailEnd/>
          </a:ln>
        </p:spPr>
        <p:txBody>
          <a:bodyPr/>
          <a:lstStyle/>
          <a:p>
            <a:endParaRPr lang="en-US"/>
          </a:p>
        </p:txBody>
      </p:sp>
      <p:sp>
        <p:nvSpPr>
          <p:cNvPr id="275462" name="Line 6"/>
          <p:cNvSpPr>
            <a:spLocks noChangeShapeType="1"/>
          </p:cNvSpPr>
          <p:nvPr/>
        </p:nvSpPr>
        <p:spPr bwMode="auto">
          <a:xfrm>
            <a:off x="1003300" y="2576513"/>
            <a:ext cx="2665413" cy="1587"/>
          </a:xfrm>
          <a:prstGeom prst="line">
            <a:avLst/>
          </a:prstGeom>
          <a:noFill/>
          <a:ln w="25400">
            <a:solidFill>
              <a:srgbClr val="000000"/>
            </a:solidFill>
            <a:round/>
            <a:headEnd/>
            <a:tailEnd/>
          </a:ln>
        </p:spPr>
        <p:txBody>
          <a:bodyPr/>
          <a:lstStyle/>
          <a:p>
            <a:endParaRPr lang="en-US"/>
          </a:p>
        </p:txBody>
      </p:sp>
      <p:sp>
        <p:nvSpPr>
          <p:cNvPr id="275463" name="Rectangle 7"/>
          <p:cNvSpPr>
            <a:spLocks noChangeArrowheads="1"/>
          </p:cNvSpPr>
          <p:nvPr/>
        </p:nvSpPr>
        <p:spPr bwMode="auto">
          <a:xfrm>
            <a:off x="2449513" y="2195513"/>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rPr>
              <a:t>v</a:t>
            </a:r>
            <a:endParaRPr lang="en-US" b="0"/>
          </a:p>
        </p:txBody>
      </p:sp>
      <p:sp>
        <p:nvSpPr>
          <p:cNvPr id="275464" name="Rectangle 8"/>
          <p:cNvSpPr>
            <a:spLocks noChangeArrowheads="1"/>
          </p:cNvSpPr>
          <p:nvPr/>
        </p:nvSpPr>
        <p:spPr bwMode="auto">
          <a:xfrm>
            <a:off x="2589213" y="2373313"/>
            <a:ext cx="271462" cy="182562"/>
          </a:xfrm>
          <a:prstGeom prst="rect">
            <a:avLst/>
          </a:prstGeom>
          <a:noFill/>
          <a:ln w="9525">
            <a:noFill/>
            <a:miter lim="800000"/>
            <a:headEnd/>
            <a:tailEnd/>
          </a:ln>
        </p:spPr>
        <p:txBody>
          <a:bodyPr wrap="none" lIns="0" tIns="0" rIns="0" bIns="0">
            <a:spAutoFit/>
          </a:bodyPr>
          <a:lstStyle/>
          <a:p>
            <a:r>
              <a:rPr lang="en-US" sz="1200" b="0">
                <a:solidFill>
                  <a:srgbClr val="000000"/>
                </a:solidFill>
              </a:rPr>
              <a:t>pore</a:t>
            </a:r>
            <a:endParaRPr lang="en-US" b="0"/>
          </a:p>
        </p:txBody>
      </p:sp>
      <p:sp>
        <p:nvSpPr>
          <p:cNvPr id="275465" name="Oval 9"/>
          <p:cNvSpPr>
            <a:spLocks noChangeArrowheads="1"/>
          </p:cNvSpPr>
          <p:nvPr/>
        </p:nvSpPr>
        <p:spPr bwMode="auto">
          <a:xfrm>
            <a:off x="863600" y="2500313"/>
            <a:ext cx="139700" cy="139700"/>
          </a:xfrm>
          <a:prstGeom prst="ellipse">
            <a:avLst/>
          </a:prstGeom>
          <a:solidFill>
            <a:srgbClr val="000000"/>
          </a:solidFill>
          <a:ln w="9525">
            <a:noFill/>
            <a:round/>
            <a:headEnd/>
            <a:tailEnd/>
          </a:ln>
        </p:spPr>
        <p:txBody>
          <a:bodyPr/>
          <a:lstStyle/>
          <a:p>
            <a:endParaRPr lang="en-US"/>
          </a:p>
        </p:txBody>
      </p:sp>
      <p:sp>
        <p:nvSpPr>
          <p:cNvPr id="275466" name="Oval 10"/>
          <p:cNvSpPr>
            <a:spLocks noChangeArrowheads="1"/>
          </p:cNvSpPr>
          <p:nvPr/>
        </p:nvSpPr>
        <p:spPr bwMode="auto">
          <a:xfrm>
            <a:off x="863600" y="2500313"/>
            <a:ext cx="139700" cy="139700"/>
          </a:xfrm>
          <a:prstGeom prst="ellipse">
            <a:avLst/>
          </a:prstGeom>
          <a:noFill/>
          <a:ln w="25400">
            <a:solidFill>
              <a:srgbClr val="000000"/>
            </a:solidFill>
            <a:round/>
            <a:headEnd/>
            <a:tailEnd/>
          </a:ln>
        </p:spPr>
        <p:txBody>
          <a:bodyPr/>
          <a:lstStyle/>
          <a:p>
            <a:endParaRPr lang="en-US"/>
          </a:p>
        </p:txBody>
      </p:sp>
      <p:sp>
        <p:nvSpPr>
          <p:cNvPr id="275467" name="Freeform 11"/>
          <p:cNvSpPr>
            <a:spLocks/>
          </p:cNvSpPr>
          <p:nvPr/>
        </p:nvSpPr>
        <p:spPr bwMode="auto">
          <a:xfrm>
            <a:off x="3656013" y="3122613"/>
            <a:ext cx="228600" cy="101600"/>
          </a:xfrm>
          <a:custGeom>
            <a:avLst/>
            <a:gdLst/>
            <a:ahLst/>
            <a:cxnLst>
              <a:cxn ang="0">
                <a:pos x="144" y="64"/>
              </a:cxn>
              <a:cxn ang="0">
                <a:pos x="0" y="64"/>
              </a:cxn>
              <a:cxn ang="0">
                <a:pos x="8" y="32"/>
              </a:cxn>
              <a:cxn ang="0">
                <a:pos x="16" y="0"/>
              </a:cxn>
              <a:cxn ang="0">
                <a:pos x="144" y="64"/>
              </a:cxn>
            </a:cxnLst>
            <a:rect l="0" t="0" r="r" b="b"/>
            <a:pathLst>
              <a:path w="144" h="64">
                <a:moveTo>
                  <a:pt x="144" y="64"/>
                </a:moveTo>
                <a:lnTo>
                  <a:pt x="0" y="64"/>
                </a:lnTo>
                <a:lnTo>
                  <a:pt x="8" y="32"/>
                </a:lnTo>
                <a:lnTo>
                  <a:pt x="16" y="0"/>
                </a:lnTo>
                <a:lnTo>
                  <a:pt x="144" y="64"/>
                </a:lnTo>
                <a:close/>
              </a:path>
            </a:pathLst>
          </a:custGeom>
          <a:solidFill>
            <a:srgbClr val="000000"/>
          </a:solidFill>
          <a:ln w="9525">
            <a:noFill/>
            <a:round/>
            <a:headEnd/>
            <a:tailEnd/>
          </a:ln>
        </p:spPr>
        <p:txBody>
          <a:bodyPr/>
          <a:lstStyle/>
          <a:p>
            <a:endParaRPr lang="en-US"/>
          </a:p>
        </p:txBody>
      </p:sp>
      <p:sp>
        <p:nvSpPr>
          <p:cNvPr id="275468" name="Line 12"/>
          <p:cNvSpPr>
            <a:spLocks noChangeShapeType="1"/>
          </p:cNvSpPr>
          <p:nvPr/>
        </p:nvSpPr>
        <p:spPr bwMode="auto">
          <a:xfrm>
            <a:off x="1003300" y="2576513"/>
            <a:ext cx="2665413" cy="596900"/>
          </a:xfrm>
          <a:prstGeom prst="line">
            <a:avLst/>
          </a:prstGeom>
          <a:noFill/>
          <a:ln w="25400">
            <a:solidFill>
              <a:srgbClr val="000000"/>
            </a:solidFill>
            <a:round/>
            <a:headEnd/>
            <a:tailEnd/>
          </a:ln>
        </p:spPr>
        <p:txBody>
          <a:bodyPr/>
          <a:lstStyle/>
          <a:p>
            <a:endParaRPr lang="en-US"/>
          </a:p>
        </p:txBody>
      </p:sp>
      <p:sp>
        <p:nvSpPr>
          <p:cNvPr id="275469" name="Freeform 13"/>
          <p:cNvSpPr>
            <a:spLocks/>
          </p:cNvSpPr>
          <p:nvPr/>
        </p:nvSpPr>
        <p:spPr bwMode="auto">
          <a:xfrm>
            <a:off x="3833813" y="3008313"/>
            <a:ext cx="101600" cy="215900"/>
          </a:xfrm>
          <a:custGeom>
            <a:avLst/>
            <a:gdLst/>
            <a:ahLst/>
            <a:cxnLst>
              <a:cxn ang="0">
                <a:pos x="32" y="136"/>
              </a:cxn>
              <a:cxn ang="0">
                <a:pos x="0" y="0"/>
              </a:cxn>
              <a:cxn ang="0">
                <a:pos x="32" y="0"/>
              </a:cxn>
              <a:cxn ang="0">
                <a:pos x="64" y="0"/>
              </a:cxn>
              <a:cxn ang="0">
                <a:pos x="32" y="136"/>
              </a:cxn>
            </a:cxnLst>
            <a:rect l="0" t="0" r="r" b="b"/>
            <a:pathLst>
              <a:path w="64" h="136">
                <a:moveTo>
                  <a:pt x="32" y="136"/>
                </a:moveTo>
                <a:lnTo>
                  <a:pt x="0" y="0"/>
                </a:lnTo>
                <a:lnTo>
                  <a:pt x="32" y="0"/>
                </a:lnTo>
                <a:lnTo>
                  <a:pt x="64" y="0"/>
                </a:lnTo>
                <a:lnTo>
                  <a:pt x="32" y="136"/>
                </a:lnTo>
                <a:close/>
              </a:path>
            </a:pathLst>
          </a:custGeom>
          <a:solidFill>
            <a:srgbClr val="000000"/>
          </a:solidFill>
          <a:ln w="9525">
            <a:noFill/>
            <a:round/>
            <a:headEnd/>
            <a:tailEnd/>
          </a:ln>
        </p:spPr>
        <p:txBody>
          <a:bodyPr/>
          <a:lstStyle/>
          <a:p>
            <a:endParaRPr lang="en-US"/>
          </a:p>
        </p:txBody>
      </p:sp>
      <p:sp>
        <p:nvSpPr>
          <p:cNvPr id="275470" name="Line 14"/>
          <p:cNvSpPr>
            <a:spLocks noChangeShapeType="1"/>
          </p:cNvSpPr>
          <p:nvPr/>
        </p:nvSpPr>
        <p:spPr bwMode="auto">
          <a:xfrm>
            <a:off x="3884613" y="2576513"/>
            <a:ext cx="1587" cy="431800"/>
          </a:xfrm>
          <a:prstGeom prst="line">
            <a:avLst/>
          </a:prstGeom>
          <a:noFill/>
          <a:ln w="25400">
            <a:solidFill>
              <a:srgbClr val="000000"/>
            </a:solidFill>
            <a:round/>
            <a:headEnd/>
            <a:tailEnd/>
          </a:ln>
        </p:spPr>
        <p:txBody>
          <a:bodyPr/>
          <a:lstStyle/>
          <a:p>
            <a:endParaRPr lang="en-US"/>
          </a:p>
        </p:txBody>
      </p:sp>
      <p:sp>
        <p:nvSpPr>
          <p:cNvPr id="275471" name="Oval 15"/>
          <p:cNvSpPr>
            <a:spLocks noChangeArrowheads="1"/>
          </p:cNvSpPr>
          <p:nvPr/>
        </p:nvSpPr>
        <p:spPr bwMode="auto">
          <a:xfrm>
            <a:off x="3808413" y="3148013"/>
            <a:ext cx="139700" cy="138112"/>
          </a:xfrm>
          <a:prstGeom prst="ellipse">
            <a:avLst/>
          </a:prstGeom>
          <a:solidFill>
            <a:srgbClr val="000000"/>
          </a:solidFill>
          <a:ln w="9525">
            <a:noFill/>
            <a:round/>
            <a:headEnd/>
            <a:tailEnd/>
          </a:ln>
        </p:spPr>
        <p:txBody>
          <a:bodyPr/>
          <a:lstStyle/>
          <a:p>
            <a:endParaRPr lang="en-US"/>
          </a:p>
        </p:txBody>
      </p:sp>
      <p:sp>
        <p:nvSpPr>
          <p:cNvPr id="275472" name="Oval 16"/>
          <p:cNvSpPr>
            <a:spLocks noChangeArrowheads="1"/>
          </p:cNvSpPr>
          <p:nvPr/>
        </p:nvSpPr>
        <p:spPr bwMode="auto">
          <a:xfrm>
            <a:off x="3808413" y="3148013"/>
            <a:ext cx="139700" cy="138112"/>
          </a:xfrm>
          <a:prstGeom prst="ellipse">
            <a:avLst/>
          </a:prstGeom>
          <a:noFill/>
          <a:ln w="25400">
            <a:solidFill>
              <a:srgbClr val="000000"/>
            </a:solidFill>
            <a:round/>
            <a:headEnd/>
            <a:tailEnd/>
          </a:ln>
        </p:spPr>
        <p:txBody>
          <a:bodyPr/>
          <a:lstStyle/>
          <a:p>
            <a:endParaRPr lang="en-US"/>
          </a:p>
        </p:txBody>
      </p:sp>
      <p:grpSp>
        <p:nvGrpSpPr>
          <p:cNvPr id="275474" name="Group 18"/>
          <p:cNvGrpSpPr>
            <a:grpSpLocks/>
          </p:cNvGrpSpPr>
          <p:nvPr/>
        </p:nvGrpSpPr>
        <p:grpSpPr bwMode="auto">
          <a:xfrm>
            <a:off x="787400" y="1854200"/>
            <a:ext cx="3594100" cy="1893888"/>
            <a:chOff x="496" y="1168"/>
            <a:chExt cx="2264" cy="1193"/>
          </a:xfrm>
        </p:grpSpPr>
        <p:grpSp>
          <p:nvGrpSpPr>
            <p:cNvPr id="275475" name="Group 19"/>
            <p:cNvGrpSpPr>
              <a:grpSpLocks/>
            </p:cNvGrpSpPr>
            <p:nvPr/>
          </p:nvGrpSpPr>
          <p:grpSpPr bwMode="auto">
            <a:xfrm>
              <a:off x="496" y="1168"/>
              <a:ext cx="2264" cy="137"/>
              <a:chOff x="576" y="1536"/>
              <a:chExt cx="2264" cy="137"/>
            </a:xfrm>
          </p:grpSpPr>
          <p:sp>
            <p:nvSpPr>
              <p:cNvPr id="275476" name="Rectangle 20"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77" name="Group 21"/>
              <p:cNvGrpSpPr>
                <a:grpSpLocks/>
              </p:cNvGrpSpPr>
              <p:nvPr/>
            </p:nvGrpSpPr>
            <p:grpSpPr bwMode="auto">
              <a:xfrm>
                <a:off x="576" y="1536"/>
                <a:ext cx="2264" cy="137"/>
                <a:chOff x="576" y="1536"/>
                <a:chExt cx="2264" cy="137"/>
              </a:xfrm>
            </p:grpSpPr>
            <p:sp>
              <p:nvSpPr>
                <p:cNvPr id="275478" name="Line 22"/>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79" name="Line 23"/>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0" name="Line 24"/>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5481" name="Group 25"/>
            <p:cNvGrpSpPr>
              <a:grpSpLocks/>
            </p:cNvGrpSpPr>
            <p:nvPr/>
          </p:nvGrpSpPr>
          <p:grpSpPr bwMode="auto">
            <a:xfrm flipV="1">
              <a:off x="496" y="2224"/>
              <a:ext cx="2264" cy="137"/>
              <a:chOff x="576" y="1536"/>
              <a:chExt cx="2264" cy="137"/>
            </a:xfrm>
          </p:grpSpPr>
          <p:sp>
            <p:nvSpPr>
              <p:cNvPr id="275482" name="Rectangle 26"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5483" name="Group 27"/>
              <p:cNvGrpSpPr>
                <a:grpSpLocks/>
              </p:cNvGrpSpPr>
              <p:nvPr/>
            </p:nvGrpSpPr>
            <p:grpSpPr bwMode="auto">
              <a:xfrm>
                <a:off x="576" y="1536"/>
                <a:ext cx="2264" cy="137"/>
                <a:chOff x="576" y="1536"/>
                <a:chExt cx="2264" cy="137"/>
              </a:xfrm>
            </p:grpSpPr>
            <p:sp>
              <p:nvSpPr>
                <p:cNvPr id="275484" name="Line 28"/>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5485" name="Line 29"/>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5486" name="Line 30"/>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5487" name="Text Box 31"/>
          <p:cNvSpPr txBox="1">
            <a:spLocks noChangeArrowheads="1"/>
          </p:cNvSpPr>
          <p:nvPr/>
        </p:nvSpPr>
        <p:spPr bwMode="auto">
          <a:xfrm>
            <a:off x="323850" y="4470400"/>
            <a:ext cx="3843338" cy="1373188"/>
          </a:xfrm>
          <a:prstGeom prst="rect">
            <a:avLst/>
          </a:prstGeom>
          <a:noFill/>
          <a:ln w="12700">
            <a:noFill/>
            <a:miter lim="800000"/>
            <a:headEnd type="none" w="lg" len="med"/>
            <a:tailEnd type="none" w="lg" len="med"/>
          </a:ln>
          <a:effectLst/>
        </p:spPr>
        <p:txBody>
          <a:bodyPr>
            <a:spAutoFit/>
          </a:bodyPr>
          <a:lstStyle/>
          <a:p>
            <a:r>
              <a:rPr lang="en-US" b="0"/>
              <a:t>Gravity only helps when the streamline has a _________ component.</a:t>
            </a:r>
          </a:p>
        </p:txBody>
      </p:sp>
      <p:sp>
        <p:nvSpPr>
          <p:cNvPr id="275488" name="Rectangle 32"/>
          <p:cNvSpPr>
            <a:spLocks noChangeArrowheads="1"/>
          </p:cNvSpPr>
          <p:nvPr/>
        </p:nvSpPr>
        <p:spPr bwMode="auto">
          <a:xfrm>
            <a:off x="354013" y="5356225"/>
            <a:ext cx="1624012"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horizontal</a:t>
            </a:r>
          </a:p>
        </p:txBody>
      </p:sp>
      <p:sp>
        <p:nvSpPr>
          <p:cNvPr id="275494" name="Text Box 38"/>
          <p:cNvSpPr txBox="1">
            <a:spLocks noChangeArrowheads="1"/>
          </p:cNvSpPr>
          <p:nvPr/>
        </p:nvSpPr>
        <p:spPr bwMode="auto">
          <a:xfrm>
            <a:off x="4799013" y="1766888"/>
            <a:ext cx="1349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velocities</a:t>
            </a:r>
          </a:p>
        </p:txBody>
      </p:sp>
      <p:sp>
        <p:nvSpPr>
          <p:cNvPr id="275495" name="Text Box 39"/>
          <p:cNvSpPr txBox="1">
            <a:spLocks noChangeArrowheads="1"/>
          </p:cNvSpPr>
          <p:nvPr/>
        </p:nvSpPr>
        <p:spPr bwMode="auto">
          <a:xfrm>
            <a:off x="7348538" y="1752600"/>
            <a:ext cx="1004887"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forces </a:t>
            </a:r>
          </a:p>
        </p:txBody>
      </p:sp>
      <p:sp>
        <p:nvSpPr>
          <p:cNvPr id="275496" name="Line 40"/>
          <p:cNvSpPr>
            <a:spLocks noChangeShapeType="1"/>
          </p:cNvSpPr>
          <p:nvPr/>
        </p:nvSpPr>
        <p:spPr bwMode="auto">
          <a:xfrm>
            <a:off x="4794250" y="2189163"/>
            <a:ext cx="139858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7" name="Line 41"/>
          <p:cNvSpPr>
            <a:spLocks noChangeShapeType="1"/>
          </p:cNvSpPr>
          <p:nvPr/>
        </p:nvSpPr>
        <p:spPr bwMode="auto">
          <a:xfrm>
            <a:off x="7227888" y="2160588"/>
            <a:ext cx="11906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75498" name="AutoShape 42"/>
          <p:cNvSpPr>
            <a:spLocks noChangeArrowheads="1"/>
          </p:cNvSpPr>
          <p:nvPr/>
        </p:nvSpPr>
        <p:spPr bwMode="auto">
          <a:xfrm>
            <a:off x="3935413" y="5043488"/>
            <a:ext cx="2547937" cy="1231900"/>
          </a:xfrm>
          <a:prstGeom prst="roundRect">
            <a:avLst>
              <a:gd name="adj" fmla="val 16667"/>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275499" name="Text Box 43"/>
          <p:cNvSpPr txBox="1">
            <a:spLocks noChangeArrowheads="1"/>
          </p:cNvSpPr>
          <p:nvPr/>
        </p:nvSpPr>
        <p:spPr bwMode="auto">
          <a:xfrm>
            <a:off x="4022725" y="6351588"/>
            <a:ext cx="2433638" cy="457200"/>
          </a:xfrm>
          <a:prstGeom prst="rect">
            <a:avLst/>
          </a:prstGeom>
          <a:noFill/>
          <a:ln w="12700">
            <a:noFill/>
            <a:miter lim="800000"/>
            <a:headEnd type="none" w="lg" len="med"/>
            <a:tailEnd type="none" w="lg" len="med"/>
          </a:ln>
          <a:effectLst/>
        </p:spPr>
        <p:txBody>
          <a:bodyPr wrap="none">
            <a:spAutoFit/>
          </a:bodyPr>
          <a:lstStyle/>
          <a:p>
            <a:r>
              <a:rPr lang="en-US" sz="2400" b="0"/>
              <a:t>Use this definition</a:t>
            </a:r>
          </a:p>
        </p:txBody>
      </p:sp>
      <p:sp>
        <p:nvSpPr>
          <p:cNvPr id="275500" name="Line 44"/>
          <p:cNvSpPr>
            <a:spLocks noChangeShapeType="1"/>
          </p:cNvSpPr>
          <p:nvPr/>
        </p:nvSpPr>
        <p:spPr bwMode="auto">
          <a:xfrm flipV="1">
            <a:off x="5126038" y="6303963"/>
            <a:ext cx="0" cy="193675"/>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pic>
        <p:nvPicPr>
          <p:cNvPr id="45" name="Picture 4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7957789" y="83354"/>
            <a:ext cx="1064510" cy="371298"/>
          </a:xfrm>
          <a:prstGeom prst="rect">
            <a:avLst/>
          </a:prstGeom>
        </p:spPr>
      </p:pic>
      <p:pic>
        <p:nvPicPr>
          <p:cNvPr id="46" name="Picture 45"/>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984411" y="1013510"/>
            <a:ext cx="930989" cy="30179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394115" y="2596495"/>
            <a:ext cx="2198856" cy="609524"/>
          </a:xfrm>
          <a:prstGeom prst="rect">
            <a:avLst/>
          </a:prstGeom>
        </p:spPr>
      </p:pic>
      <p:pic>
        <p:nvPicPr>
          <p:cNvPr id="4" name="Picture 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7339648" y="2603353"/>
            <a:ext cx="926476" cy="598857"/>
          </a:xfrm>
          <a:prstGeom prst="rect">
            <a:avLst/>
          </a:prstGeom>
        </p:spPr>
      </p:pic>
      <p:pic>
        <p:nvPicPr>
          <p:cNvPr id="6" name="Picture 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5029543" y="3846638"/>
            <a:ext cx="928000" cy="496762"/>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7238477" y="3743019"/>
            <a:ext cx="1211428" cy="704000"/>
          </a:xfrm>
          <a:prstGeom prst="rect">
            <a:avLst/>
          </a:prstGeom>
        </p:spPr>
      </p:pic>
      <p:pic>
        <p:nvPicPr>
          <p:cNvPr id="10" name="Picture 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970525" y="5368132"/>
            <a:ext cx="2477711" cy="666949"/>
          </a:xfrm>
          <a:prstGeom prst="rect">
            <a:avLst/>
          </a:prstGeom>
        </p:spPr>
      </p:pic>
      <p:pic>
        <p:nvPicPr>
          <p:cNvPr id="12" name="Picture 1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592972" y="5383244"/>
            <a:ext cx="2365701" cy="63679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9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5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94" grpId="0"/>
      <p:bldP spid="275495" grpId="0"/>
      <p:bldP spid="27549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r>
              <a:rPr lang="en-US"/>
              <a:t>Diffusion (Brownian Motion)</a:t>
            </a:r>
          </a:p>
        </p:txBody>
      </p:sp>
      <p:sp>
        <p:nvSpPr>
          <p:cNvPr id="277507" name="Rectangle 3"/>
          <p:cNvSpPr>
            <a:spLocks noChangeArrowheads="1"/>
          </p:cNvSpPr>
          <p:nvPr/>
        </p:nvSpPr>
        <p:spPr bwMode="auto">
          <a:xfrm>
            <a:off x="5041900" y="4114800"/>
            <a:ext cx="3867150" cy="822325"/>
          </a:xfrm>
          <a:prstGeom prst="rect">
            <a:avLst/>
          </a:prstGeom>
          <a:noFill/>
          <a:ln w="12700">
            <a:noFill/>
            <a:miter lim="800000"/>
            <a:headEnd type="none" w="lg" len="med"/>
            <a:tailEnd type="none" w="lg" len="med"/>
          </a:ln>
          <a:effectLst/>
        </p:spPr>
        <p:txBody>
          <a:bodyPr anchor="ctr">
            <a:spAutoFit/>
          </a:bodyPr>
          <a:lstStyle/>
          <a:p>
            <a:pPr algn="just" eaLnBrk="1" hangingPunct="1"/>
            <a:r>
              <a:rPr lang="en-US" sz="2400" b="0">
                <a:cs typeface="Times New Roman" pitchFamily="18" charset="0"/>
              </a:rPr>
              <a:t>k</a:t>
            </a:r>
            <a:r>
              <a:rPr lang="en-US" sz="2400" b="0" baseline="-25000">
                <a:cs typeface="Times New Roman" pitchFamily="18" charset="0"/>
              </a:rPr>
              <a:t>B</a:t>
            </a:r>
            <a:r>
              <a:rPr lang="en-US" sz="2400" b="0">
                <a:cs typeface="Times New Roman" pitchFamily="18" charset="0"/>
              </a:rPr>
              <a:t>=1.38 x 10</a:t>
            </a:r>
            <a:r>
              <a:rPr lang="en-US" sz="2400" b="0" baseline="30000">
                <a:cs typeface="Times New Roman" pitchFamily="18" charset="0"/>
              </a:rPr>
              <a:t>-23</a:t>
            </a:r>
            <a:r>
              <a:rPr lang="en-US" sz="2400" b="0">
                <a:cs typeface="Times New Roman" pitchFamily="18" charset="0"/>
              </a:rPr>
              <a:t> J/°K</a:t>
            </a:r>
          </a:p>
          <a:p>
            <a:pPr algn="just" eaLnBrk="1" hangingPunct="1"/>
            <a:r>
              <a:rPr lang="en-US" sz="2400" b="0">
                <a:cs typeface="Times New Roman" pitchFamily="18" charset="0"/>
              </a:rPr>
              <a:t>T = absolute temperature</a:t>
            </a:r>
            <a:endParaRPr lang="en-US" sz="2400" b="0"/>
          </a:p>
        </p:txBody>
      </p:sp>
      <p:sp>
        <p:nvSpPr>
          <p:cNvPr id="277508" name="Freeform 4"/>
          <p:cNvSpPr>
            <a:spLocks/>
          </p:cNvSpPr>
          <p:nvPr/>
        </p:nvSpPr>
        <p:spPr bwMode="auto">
          <a:xfrm>
            <a:off x="3605213" y="2527300"/>
            <a:ext cx="215900" cy="114300"/>
          </a:xfrm>
          <a:custGeom>
            <a:avLst/>
            <a:gdLst/>
            <a:ahLst/>
            <a:cxnLst>
              <a:cxn ang="0">
                <a:pos x="136" y="32"/>
              </a:cxn>
              <a:cxn ang="0">
                <a:pos x="0" y="72"/>
              </a:cxn>
              <a:cxn ang="0">
                <a:pos x="0" y="32"/>
              </a:cxn>
              <a:cxn ang="0">
                <a:pos x="0" y="0"/>
              </a:cxn>
              <a:cxn ang="0">
                <a:pos x="136" y="32"/>
              </a:cxn>
            </a:cxnLst>
            <a:rect l="0" t="0" r="r" b="b"/>
            <a:pathLst>
              <a:path w="136" h="72">
                <a:moveTo>
                  <a:pt x="136" y="32"/>
                </a:moveTo>
                <a:lnTo>
                  <a:pt x="0" y="72"/>
                </a:lnTo>
                <a:lnTo>
                  <a:pt x="0" y="32"/>
                </a:lnTo>
                <a:lnTo>
                  <a:pt x="0" y="0"/>
                </a:lnTo>
                <a:lnTo>
                  <a:pt x="136" y="32"/>
                </a:lnTo>
                <a:close/>
              </a:path>
            </a:pathLst>
          </a:custGeom>
          <a:solidFill>
            <a:srgbClr val="000000"/>
          </a:solidFill>
          <a:ln w="9525">
            <a:noFill/>
            <a:round/>
            <a:headEnd/>
            <a:tailEnd/>
          </a:ln>
        </p:spPr>
        <p:txBody>
          <a:bodyPr/>
          <a:lstStyle/>
          <a:p>
            <a:endParaRPr lang="en-US"/>
          </a:p>
        </p:txBody>
      </p:sp>
      <p:sp>
        <p:nvSpPr>
          <p:cNvPr id="277509" name="Line 5"/>
          <p:cNvSpPr>
            <a:spLocks noChangeShapeType="1"/>
          </p:cNvSpPr>
          <p:nvPr/>
        </p:nvSpPr>
        <p:spPr bwMode="auto">
          <a:xfrm>
            <a:off x="1066800" y="2590800"/>
            <a:ext cx="2665413" cy="1588"/>
          </a:xfrm>
          <a:prstGeom prst="line">
            <a:avLst/>
          </a:prstGeom>
          <a:noFill/>
          <a:ln w="25400">
            <a:solidFill>
              <a:srgbClr val="000000"/>
            </a:solidFill>
            <a:round/>
            <a:headEnd/>
            <a:tailEnd/>
          </a:ln>
        </p:spPr>
        <p:txBody>
          <a:bodyPr/>
          <a:lstStyle/>
          <a:p>
            <a:endParaRPr lang="en-US"/>
          </a:p>
        </p:txBody>
      </p:sp>
      <p:sp>
        <p:nvSpPr>
          <p:cNvPr id="277510" name="Rectangle 6"/>
          <p:cNvSpPr>
            <a:spLocks noChangeArrowheads="1"/>
          </p:cNvSpPr>
          <p:nvPr/>
        </p:nvSpPr>
        <p:spPr bwMode="auto">
          <a:xfrm>
            <a:off x="2614613" y="2222500"/>
            <a:ext cx="150812" cy="365125"/>
          </a:xfrm>
          <a:prstGeom prst="rect">
            <a:avLst/>
          </a:prstGeom>
          <a:noFill/>
          <a:ln w="9525">
            <a:noFill/>
            <a:miter lim="800000"/>
            <a:headEnd/>
            <a:tailEnd/>
          </a:ln>
        </p:spPr>
        <p:txBody>
          <a:bodyPr wrap="none" lIns="0" tIns="0" rIns="0" bIns="0">
            <a:spAutoFit/>
          </a:bodyPr>
          <a:lstStyle/>
          <a:p>
            <a:r>
              <a:rPr lang="en-US" sz="2400" b="0">
                <a:solidFill>
                  <a:srgbClr val="000000"/>
                </a:solidFill>
                <a:latin typeface="Helvetica"/>
              </a:rPr>
              <a:t>v</a:t>
            </a:r>
            <a:endParaRPr lang="en-US" b="0"/>
          </a:p>
        </p:txBody>
      </p:sp>
      <p:sp>
        <p:nvSpPr>
          <p:cNvPr id="277511" name="Rectangle 7"/>
          <p:cNvSpPr>
            <a:spLocks noChangeArrowheads="1"/>
          </p:cNvSpPr>
          <p:nvPr/>
        </p:nvSpPr>
        <p:spPr bwMode="auto">
          <a:xfrm>
            <a:off x="2754313" y="2387600"/>
            <a:ext cx="303212" cy="182563"/>
          </a:xfrm>
          <a:prstGeom prst="rect">
            <a:avLst/>
          </a:prstGeom>
          <a:noFill/>
          <a:ln w="9525">
            <a:noFill/>
            <a:miter lim="800000"/>
            <a:headEnd/>
            <a:tailEnd/>
          </a:ln>
        </p:spPr>
        <p:txBody>
          <a:bodyPr wrap="none" lIns="0" tIns="0" rIns="0" bIns="0">
            <a:spAutoFit/>
          </a:bodyPr>
          <a:lstStyle/>
          <a:p>
            <a:r>
              <a:rPr lang="en-US" sz="1200" b="0">
                <a:solidFill>
                  <a:srgbClr val="000000"/>
                </a:solidFill>
                <a:latin typeface="Helvetica"/>
              </a:rPr>
              <a:t>pore</a:t>
            </a:r>
            <a:endParaRPr lang="en-US" b="0"/>
          </a:p>
        </p:txBody>
      </p:sp>
      <p:sp>
        <p:nvSpPr>
          <p:cNvPr id="277512" name="Oval 8"/>
          <p:cNvSpPr>
            <a:spLocks noChangeArrowheads="1"/>
          </p:cNvSpPr>
          <p:nvPr/>
        </p:nvSpPr>
        <p:spPr bwMode="auto">
          <a:xfrm>
            <a:off x="1028700" y="2527300"/>
            <a:ext cx="139700" cy="139700"/>
          </a:xfrm>
          <a:prstGeom prst="ellipse">
            <a:avLst/>
          </a:prstGeom>
          <a:solidFill>
            <a:srgbClr val="000000"/>
          </a:solidFill>
          <a:ln w="9525">
            <a:noFill/>
            <a:round/>
            <a:headEnd/>
            <a:tailEnd/>
          </a:ln>
        </p:spPr>
        <p:txBody>
          <a:bodyPr/>
          <a:lstStyle/>
          <a:p>
            <a:endParaRPr lang="en-US"/>
          </a:p>
        </p:txBody>
      </p:sp>
      <p:sp>
        <p:nvSpPr>
          <p:cNvPr id="277513" name="Oval 9"/>
          <p:cNvSpPr>
            <a:spLocks noChangeArrowheads="1"/>
          </p:cNvSpPr>
          <p:nvPr/>
        </p:nvSpPr>
        <p:spPr bwMode="auto">
          <a:xfrm>
            <a:off x="1028700" y="2527300"/>
            <a:ext cx="139700" cy="139700"/>
          </a:xfrm>
          <a:prstGeom prst="ellipse">
            <a:avLst/>
          </a:prstGeom>
          <a:noFill/>
          <a:ln w="25400">
            <a:solidFill>
              <a:srgbClr val="000000"/>
            </a:solidFill>
            <a:round/>
            <a:headEnd/>
            <a:tailEnd/>
          </a:ln>
        </p:spPr>
        <p:txBody>
          <a:bodyPr/>
          <a:lstStyle/>
          <a:p>
            <a:endParaRPr lang="en-US"/>
          </a:p>
        </p:txBody>
      </p:sp>
      <p:sp>
        <p:nvSpPr>
          <p:cNvPr id="277514" name="Freeform 10"/>
          <p:cNvSpPr>
            <a:spLocks/>
          </p:cNvSpPr>
          <p:nvPr/>
        </p:nvSpPr>
        <p:spPr bwMode="auto">
          <a:xfrm>
            <a:off x="3757613" y="2921000"/>
            <a:ext cx="101600" cy="203200"/>
          </a:xfrm>
          <a:custGeom>
            <a:avLst/>
            <a:gdLst/>
            <a:ahLst/>
            <a:cxnLst>
              <a:cxn ang="0">
                <a:pos x="32" y="128"/>
              </a:cxn>
              <a:cxn ang="0">
                <a:pos x="0" y="0"/>
              </a:cxn>
              <a:cxn ang="0">
                <a:pos x="32" y="0"/>
              </a:cxn>
              <a:cxn ang="0">
                <a:pos x="64" y="0"/>
              </a:cxn>
              <a:cxn ang="0">
                <a:pos x="32" y="128"/>
              </a:cxn>
            </a:cxnLst>
            <a:rect l="0" t="0" r="r" b="b"/>
            <a:pathLst>
              <a:path w="64" h="128">
                <a:moveTo>
                  <a:pt x="32" y="128"/>
                </a:moveTo>
                <a:lnTo>
                  <a:pt x="0" y="0"/>
                </a:lnTo>
                <a:lnTo>
                  <a:pt x="32" y="0"/>
                </a:lnTo>
                <a:lnTo>
                  <a:pt x="64" y="0"/>
                </a:lnTo>
                <a:lnTo>
                  <a:pt x="32" y="128"/>
                </a:lnTo>
                <a:close/>
              </a:path>
            </a:pathLst>
          </a:custGeom>
          <a:solidFill>
            <a:srgbClr val="000000"/>
          </a:solidFill>
          <a:ln w="9525">
            <a:noFill/>
            <a:round/>
            <a:headEnd/>
            <a:tailEnd/>
          </a:ln>
        </p:spPr>
        <p:txBody>
          <a:bodyPr/>
          <a:lstStyle/>
          <a:p>
            <a:endParaRPr lang="en-US"/>
          </a:p>
        </p:txBody>
      </p:sp>
      <p:sp>
        <p:nvSpPr>
          <p:cNvPr id="277515" name="Line 11"/>
          <p:cNvSpPr>
            <a:spLocks noChangeShapeType="1"/>
          </p:cNvSpPr>
          <p:nvPr/>
        </p:nvSpPr>
        <p:spPr bwMode="auto">
          <a:xfrm>
            <a:off x="3808413" y="2590800"/>
            <a:ext cx="1587" cy="444500"/>
          </a:xfrm>
          <a:prstGeom prst="line">
            <a:avLst/>
          </a:prstGeom>
          <a:noFill/>
          <a:ln w="25400">
            <a:solidFill>
              <a:srgbClr val="000000"/>
            </a:solidFill>
            <a:round/>
            <a:headEnd/>
            <a:tailEnd/>
          </a:ln>
        </p:spPr>
        <p:txBody>
          <a:bodyPr/>
          <a:lstStyle/>
          <a:p>
            <a:endParaRPr lang="en-US"/>
          </a:p>
        </p:txBody>
      </p:sp>
      <p:sp>
        <p:nvSpPr>
          <p:cNvPr id="277516" name="Oval 12"/>
          <p:cNvSpPr>
            <a:spLocks noChangeArrowheads="1"/>
          </p:cNvSpPr>
          <p:nvPr/>
        </p:nvSpPr>
        <p:spPr bwMode="auto">
          <a:xfrm>
            <a:off x="3732213" y="3086100"/>
            <a:ext cx="139700" cy="139700"/>
          </a:xfrm>
          <a:prstGeom prst="ellipse">
            <a:avLst/>
          </a:prstGeom>
          <a:solidFill>
            <a:srgbClr val="000000"/>
          </a:solidFill>
          <a:ln w="9525">
            <a:noFill/>
            <a:round/>
            <a:headEnd/>
            <a:tailEnd/>
          </a:ln>
        </p:spPr>
        <p:txBody>
          <a:bodyPr/>
          <a:lstStyle/>
          <a:p>
            <a:endParaRPr lang="en-US"/>
          </a:p>
        </p:txBody>
      </p:sp>
      <p:sp>
        <p:nvSpPr>
          <p:cNvPr id="277517" name="Oval 13"/>
          <p:cNvSpPr>
            <a:spLocks noChangeArrowheads="1"/>
          </p:cNvSpPr>
          <p:nvPr/>
        </p:nvSpPr>
        <p:spPr bwMode="auto">
          <a:xfrm>
            <a:off x="3732213" y="3086100"/>
            <a:ext cx="139700" cy="139700"/>
          </a:xfrm>
          <a:prstGeom prst="ellipse">
            <a:avLst/>
          </a:prstGeom>
          <a:noFill/>
          <a:ln w="25400">
            <a:solidFill>
              <a:srgbClr val="000000"/>
            </a:solidFill>
            <a:round/>
            <a:headEnd/>
            <a:tailEnd/>
          </a:ln>
        </p:spPr>
        <p:txBody>
          <a:bodyPr/>
          <a:lstStyle/>
          <a:p>
            <a:endParaRPr lang="en-US"/>
          </a:p>
        </p:txBody>
      </p:sp>
      <p:sp>
        <p:nvSpPr>
          <p:cNvPr id="277518" name="Line 14"/>
          <p:cNvSpPr>
            <a:spLocks noChangeShapeType="1"/>
          </p:cNvSpPr>
          <p:nvPr/>
        </p:nvSpPr>
        <p:spPr bwMode="auto">
          <a:xfrm flipV="1">
            <a:off x="1079500" y="2489200"/>
            <a:ext cx="292100" cy="76200"/>
          </a:xfrm>
          <a:prstGeom prst="line">
            <a:avLst/>
          </a:prstGeom>
          <a:noFill/>
          <a:ln w="25400">
            <a:solidFill>
              <a:srgbClr val="000000"/>
            </a:solidFill>
            <a:round/>
            <a:headEnd/>
            <a:tailEnd/>
          </a:ln>
        </p:spPr>
        <p:txBody>
          <a:bodyPr/>
          <a:lstStyle/>
          <a:p>
            <a:endParaRPr lang="en-US"/>
          </a:p>
        </p:txBody>
      </p:sp>
      <p:sp>
        <p:nvSpPr>
          <p:cNvPr id="277519" name="Line 15"/>
          <p:cNvSpPr>
            <a:spLocks noChangeShapeType="1"/>
          </p:cNvSpPr>
          <p:nvPr/>
        </p:nvSpPr>
        <p:spPr bwMode="auto">
          <a:xfrm>
            <a:off x="1371600" y="2489200"/>
            <a:ext cx="215900" cy="215900"/>
          </a:xfrm>
          <a:prstGeom prst="line">
            <a:avLst/>
          </a:prstGeom>
          <a:noFill/>
          <a:ln w="25400">
            <a:solidFill>
              <a:srgbClr val="000000"/>
            </a:solidFill>
            <a:round/>
            <a:headEnd/>
            <a:tailEnd/>
          </a:ln>
        </p:spPr>
        <p:txBody>
          <a:bodyPr/>
          <a:lstStyle/>
          <a:p>
            <a:endParaRPr lang="en-US"/>
          </a:p>
        </p:txBody>
      </p:sp>
      <p:sp>
        <p:nvSpPr>
          <p:cNvPr id="277520" name="Line 16"/>
          <p:cNvSpPr>
            <a:spLocks noChangeShapeType="1"/>
          </p:cNvSpPr>
          <p:nvPr/>
        </p:nvSpPr>
        <p:spPr bwMode="auto">
          <a:xfrm>
            <a:off x="1587500" y="2705100"/>
            <a:ext cx="139700" cy="292100"/>
          </a:xfrm>
          <a:prstGeom prst="line">
            <a:avLst/>
          </a:prstGeom>
          <a:noFill/>
          <a:ln w="25400">
            <a:solidFill>
              <a:srgbClr val="000000"/>
            </a:solidFill>
            <a:round/>
            <a:headEnd/>
            <a:tailEnd/>
          </a:ln>
        </p:spPr>
        <p:txBody>
          <a:bodyPr/>
          <a:lstStyle/>
          <a:p>
            <a:endParaRPr lang="en-US"/>
          </a:p>
        </p:txBody>
      </p:sp>
      <p:sp>
        <p:nvSpPr>
          <p:cNvPr id="277521" name="Line 17"/>
          <p:cNvSpPr>
            <a:spLocks noChangeShapeType="1"/>
          </p:cNvSpPr>
          <p:nvPr/>
        </p:nvSpPr>
        <p:spPr bwMode="auto">
          <a:xfrm flipV="1">
            <a:off x="1727200" y="2844800"/>
            <a:ext cx="292100" cy="152400"/>
          </a:xfrm>
          <a:prstGeom prst="line">
            <a:avLst/>
          </a:prstGeom>
          <a:noFill/>
          <a:ln w="25400">
            <a:solidFill>
              <a:srgbClr val="000000"/>
            </a:solidFill>
            <a:round/>
            <a:headEnd/>
            <a:tailEnd/>
          </a:ln>
        </p:spPr>
        <p:txBody>
          <a:bodyPr/>
          <a:lstStyle/>
          <a:p>
            <a:endParaRPr lang="en-US"/>
          </a:p>
        </p:txBody>
      </p:sp>
      <p:sp>
        <p:nvSpPr>
          <p:cNvPr id="277522" name="Line 18"/>
          <p:cNvSpPr>
            <a:spLocks noChangeShapeType="1"/>
          </p:cNvSpPr>
          <p:nvPr/>
        </p:nvSpPr>
        <p:spPr bwMode="auto">
          <a:xfrm>
            <a:off x="2019300" y="2844800"/>
            <a:ext cx="292100" cy="76200"/>
          </a:xfrm>
          <a:prstGeom prst="line">
            <a:avLst/>
          </a:prstGeom>
          <a:noFill/>
          <a:ln w="25400">
            <a:solidFill>
              <a:srgbClr val="000000"/>
            </a:solidFill>
            <a:round/>
            <a:headEnd/>
            <a:tailEnd/>
          </a:ln>
        </p:spPr>
        <p:txBody>
          <a:bodyPr/>
          <a:lstStyle/>
          <a:p>
            <a:endParaRPr lang="en-US"/>
          </a:p>
        </p:txBody>
      </p:sp>
      <p:sp>
        <p:nvSpPr>
          <p:cNvPr id="277523" name="Line 19"/>
          <p:cNvSpPr>
            <a:spLocks noChangeShapeType="1"/>
          </p:cNvSpPr>
          <p:nvPr/>
        </p:nvSpPr>
        <p:spPr bwMode="auto">
          <a:xfrm flipV="1">
            <a:off x="2311400" y="2705100"/>
            <a:ext cx="214313" cy="215900"/>
          </a:xfrm>
          <a:prstGeom prst="line">
            <a:avLst/>
          </a:prstGeom>
          <a:noFill/>
          <a:ln w="25400">
            <a:solidFill>
              <a:srgbClr val="000000"/>
            </a:solidFill>
            <a:round/>
            <a:headEnd/>
            <a:tailEnd/>
          </a:ln>
        </p:spPr>
        <p:txBody>
          <a:bodyPr/>
          <a:lstStyle/>
          <a:p>
            <a:endParaRPr lang="en-US"/>
          </a:p>
        </p:txBody>
      </p:sp>
      <p:sp>
        <p:nvSpPr>
          <p:cNvPr id="277524" name="Line 20"/>
          <p:cNvSpPr>
            <a:spLocks noChangeShapeType="1"/>
          </p:cNvSpPr>
          <p:nvPr/>
        </p:nvSpPr>
        <p:spPr bwMode="auto">
          <a:xfrm>
            <a:off x="2525713" y="2705100"/>
            <a:ext cx="215900" cy="139700"/>
          </a:xfrm>
          <a:prstGeom prst="line">
            <a:avLst/>
          </a:prstGeom>
          <a:noFill/>
          <a:ln w="25400">
            <a:solidFill>
              <a:srgbClr val="000000"/>
            </a:solidFill>
            <a:round/>
            <a:headEnd/>
            <a:tailEnd/>
          </a:ln>
        </p:spPr>
        <p:txBody>
          <a:bodyPr/>
          <a:lstStyle/>
          <a:p>
            <a:endParaRPr lang="en-US"/>
          </a:p>
        </p:txBody>
      </p:sp>
      <p:sp>
        <p:nvSpPr>
          <p:cNvPr id="277525" name="Line 21"/>
          <p:cNvSpPr>
            <a:spLocks noChangeShapeType="1"/>
          </p:cNvSpPr>
          <p:nvPr/>
        </p:nvSpPr>
        <p:spPr bwMode="auto">
          <a:xfrm>
            <a:off x="2741613" y="2844800"/>
            <a:ext cx="215900" cy="215900"/>
          </a:xfrm>
          <a:prstGeom prst="line">
            <a:avLst/>
          </a:prstGeom>
          <a:noFill/>
          <a:ln w="25400">
            <a:solidFill>
              <a:srgbClr val="000000"/>
            </a:solidFill>
            <a:round/>
            <a:headEnd/>
            <a:tailEnd/>
          </a:ln>
        </p:spPr>
        <p:txBody>
          <a:bodyPr/>
          <a:lstStyle/>
          <a:p>
            <a:endParaRPr lang="en-US"/>
          </a:p>
        </p:txBody>
      </p:sp>
      <p:sp>
        <p:nvSpPr>
          <p:cNvPr id="277526" name="Line 22"/>
          <p:cNvSpPr>
            <a:spLocks noChangeShapeType="1"/>
          </p:cNvSpPr>
          <p:nvPr/>
        </p:nvSpPr>
        <p:spPr bwMode="auto">
          <a:xfrm flipV="1">
            <a:off x="2957513" y="2997200"/>
            <a:ext cx="215900" cy="63500"/>
          </a:xfrm>
          <a:prstGeom prst="line">
            <a:avLst/>
          </a:prstGeom>
          <a:noFill/>
          <a:ln w="25400">
            <a:solidFill>
              <a:srgbClr val="000000"/>
            </a:solidFill>
            <a:round/>
            <a:headEnd/>
            <a:tailEnd/>
          </a:ln>
        </p:spPr>
        <p:txBody>
          <a:bodyPr/>
          <a:lstStyle/>
          <a:p>
            <a:endParaRPr lang="en-US"/>
          </a:p>
        </p:txBody>
      </p:sp>
      <p:sp>
        <p:nvSpPr>
          <p:cNvPr id="277527" name="Line 23"/>
          <p:cNvSpPr>
            <a:spLocks noChangeShapeType="1"/>
          </p:cNvSpPr>
          <p:nvPr/>
        </p:nvSpPr>
        <p:spPr bwMode="auto">
          <a:xfrm>
            <a:off x="3173413" y="2997200"/>
            <a:ext cx="139700" cy="139700"/>
          </a:xfrm>
          <a:prstGeom prst="line">
            <a:avLst/>
          </a:prstGeom>
          <a:noFill/>
          <a:ln w="25400">
            <a:solidFill>
              <a:srgbClr val="000000"/>
            </a:solidFill>
            <a:round/>
            <a:headEnd/>
            <a:tailEnd/>
          </a:ln>
        </p:spPr>
        <p:txBody>
          <a:bodyPr/>
          <a:lstStyle/>
          <a:p>
            <a:endParaRPr lang="en-US"/>
          </a:p>
        </p:txBody>
      </p:sp>
      <p:sp>
        <p:nvSpPr>
          <p:cNvPr id="277528" name="Line 24"/>
          <p:cNvSpPr>
            <a:spLocks noChangeShapeType="1"/>
          </p:cNvSpPr>
          <p:nvPr/>
        </p:nvSpPr>
        <p:spPr bwMode="auto">
          <a:xfrm>
            <a:off x="3313113" y="3136900"/>
            <a:ext cx="139700" cy="217488"/>
          </a:xfrm>
          <a:prstGeom prst="line">
            <a:avLst/>
          </a:prstGeom>
          <a:noFill/>
          <a:ln w="25400">
            <a:solidFill>
              <a:srgbClr val="000000"/>
            </a:solidFill>
            <a:round/>
            <a:headEnd/>
            <a:tailEnd/>
          </a:ln>
        </p:spPr>
        <p:txBody>
          <a:bodyPr/>
          <a:lstStyle/>
          <a:p>
            <a:endParaRPr lang="en-US"/>
          </a:p>
        </p:txBody>
      </p:sp>
      <p:sp>
        <p:nvSpPr>
          <p:cNvPr id="277529" name="Line 25"/>
          <p:cNvSpPr>
            <a:spLocks noChangeShapeType="1"/>
          </p:cNvSpPr>
          <p:nvPr/>
        </p:nvSpPr>
        <p:spPr bwMode="auto">
          <a:xfrm flipV="1">
            <a:off x="3452813" y="3276600"/>
            <a:ext cx="215900" cy="77788"/>
          </a:xfrm>
          <a:prstGeom prst="line">
            <a:avLst/>
          </a:prstGeom>
          <a:noFill/>
          <a:ln w="25400">
            <a:solidFill>
              <a:srgbClr val="000000"/>
            </a:solidFill>
            <a:round/>
            <a:headEnd/>
            <a:tailEnd/>
          </a:ln>
        </p:spPr>
        <p:txBody>
          <a:bodyPr/>
          <a:lstStyle/>
          <a:p>
            <a:endParaRPr lang="en-US"/>
          </a:p>
        </p:txBody>
      </p:sp>
      <p:sp>
        <p:nvSpPr>
          <p:cNvPr id="277530" name="Line 26"/>
          <p:cNvSpPr>
            <a:spLocks noChangeShapeType="1"/>
          </p:cNvSpPr>
          <p:nvPr/>
        </p:nvSpPr>
        <p:spPr bwMode="auto">
          <a:xfrm flipV="1">
            <a:off x="3668713" y="3136900"/>
            <a:ext cx="152400" cy="139700"/>
          </a:xfrm>
          <a:prstGeom prst="line">
            <a:avLst/>
          </a:prstGeom>
          <a:noFill/>
          <a:ln w="25400">
            <a:solidFill>
              <a:srgbClr val="000000"/>
            </a:solidFill>
            <a:round/>
            <a:headEnd/>
            <a:tailEnd/>
          </a:ln>
        </p:spPr>
        <p:txBody>
          <a:bodyPr/>
          <a:lstStyle/>
          <a:p>
            <a:endParaRPr lang="en-US"/>
          </a:p>
        </p:txBody>
      </p:sp>
      <p:grpSp>
        <p:nvGrpSpPr>
          <p:cNvPr id="277531" name="Group 27"/>
          <p:cNvGrpSpPr>
            <a:grpSpLocks/>
          </p:cNvGrpSpPr>
          <p:nvPr/>
        </p:nvGrpSpPr>
        <p:grpSpPr bwMode="auto">
          <a:xfrm>
            <a:off x="787400" y="1854200"/>
            <a:ext cx="3594100" cy="1893888"/>
            <a:chOff x="496" y="1168"/>
            <a:chExt cx="2264" cy="1193"/>
          </a:xfrm>
        </p:grpSpPr>
        <p:grpSp>
          <p:nvGrpSpPr>
            <p:cNvPr id="277532" name="Group 28"/>
            <p:cNvGrpSpPr>
              <a:grpSpLocks/>
            </p:cNvGrpSpPr>
            <p:nvPr/>
          </p:nvGrpSpPr>
          <p:grpSpPr bwMode="auto">
            <a:xfrm>
              <a:off x="496" y="1168"/>
              <a:ext cx="2264" cy="137"/>
              <a:chOff x="576" y="1536"/>
              <a:chExt cx="2264" cy="137"/>
            </a:xfrm>
          </p:grpSpPr>
          <p:sp>
            <p:nvSpPr>
              <p:cNvPr id="277533" name="Rectangle 29"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34" name="Group 30"/>
              <p:cNvGrpSpPr>
                <a:grpSpLocks/>
              </p:cNvGrpSpPr>
              <p:nvPr/>
            </p:nvGrpSpPr>
            <p:grpSpPr bwMode="auto">
              <a:xfrm>
                <a:off x="576" y="1536"/>
                <a:ext cx="2264" cy="137"/>
                <a:chOff x="576" y="1536"/>
                <a:chExt cx="2264" cy="137"/>
              </a:xfrm>
            </p:grpSpPr>
            <p:sp>
              <p:nvSpPr>
                <p:cNvPr id="277535" name="Line 31"/>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36" name="Line 32"/>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37" name="Line 33"/>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nvGrpSpPr>
            <p:cNvPr id="277538" name="Group 34"/>
            <p:cNvGrpSpPr>
              <a:grpSpLocks/>
            </p:cNvGrpSpPr>
            <p:nvPr/>
          </p:nvGrpSpPr>
          <p:grpSpPr bwMode="auto">
            <a:xfrm flipV="1">
              <a:off x="496" y="2224"/>
              <a:ext cx="2264" cy="137"/>
              <a:chOff x="576" y="1536"/>
              <a:chExt cx="2264" cy="137"/>
            </a:xfrm>
          </p:grpSpPr>
          <p:sp>
            <p:nvSpPr>
              <p:cNvPr id="277539" name="Rectangle 35" descr="Light upward diagonal"/>
              <p:cNvSpPr>
                <a:spLocks noChangeArrowheads="1"/>
              </p:cNvSpPr>
              <p:nvPr/>
            </p:nvSpPr>
            <p:spPr bwMode="auto">
              <a:xfrm>
                <a:off x="576" y="1536"/>
                <a:ext cx="2263" cy="136"/>
              </a:xfrm>
              <a:prstGeom prst="rect">
                <a:avLst/>
              </a:prstGeom>
              <a:pattFill prst="ltUpDiag">
                <a:fgClr>
                  <a:schemeClr val="tx1"/>
                </a:fgClr>
                <a:bgClr>
                  <a:srgbClr val="FFFFFF"/>
                </a:bgClr>
              </a:pattFill>
              <a:ln w="9525">
                <a:noFill/>
                <a:miter lim="800000"/>
                <a:headEnd/>
                <a:tailEnd/>
              </a:ln>
            </p:spPr>
            <p:txBody>
              <a:bodyPr/>
              <a:lstStyle/>
              <a:p>
                <a:endParaRPr lang="en-US"/>
              </a:p>
            </p:txBody>
          </p:sp>
          <p:grpSp>
            <p:nvGrpSpPr>
              <p:cNvPr id="277540" name="Group 36"/>
              <p:cNvGrpSpPr>
                <a:grpSpLocks/>
              </p:cNvGrpSpPr>
              <p:nvPr/>
            </p:nvGrpSpPr>
            <p:grpSpPr bwMode="auto">
              <a:xfrm>
                <a:off x="576" y="1536"/>
                <a:ext cx="2264" cy="137"/>
                <a:chOff x="576" y="1536"/>
                <a:chExt cx="2264" cy="137"/>
              </a:xfrm>
            </p:grpSpPr>
            <p:sp>
              <p:nvSpPr>
                <p:cNvPr id="277541" name="Line 37"/>
                <p:cNvSpPr>
                  <a:spLocks noChangeShapeType="1"/>
                </p:cNvSpPr>
                <p:nvPr/>
              </p:nvSpPr>
              <p:spPr bwMode="auto">
                <a:xfrm>
                  <a:off x="576" y="1536"/>
                  <a:ext cx="1" cy="136"/>
                </a:xfrm>
                <a:prstGeom prst="line">
                  <a:avLst/>
                </a:prstGeom>
                <a:noFill/>
                <a:ln w="25400">
                  <a:solidFill>
                    <a:schemeClr val="tx1"/>
                  </a:solidFill>
                  <a:round/>
                  <a:headEnd/>
                  <a:tailEnd/>
                </a:ln>
              </p:spPr>
              <p:txBody>
                <a:bodyPr/>
                <a:lstStyle/>
                <a:p>
                  <a:endParaRPr lang="en-US"/>
                </a:p>
              </p:txBody>
            </p:sp>
            <p:sp>
              <p:nvSpPr>
                <p:cNvPr id="277542" name="Line 38"/>
                <p:cNvSpPr>
                  <a:spLocks noChangeShapeType="1"/>
                </p:cNvSpPr>
                <p:nvPr/>
              </p:nvSpPr>
              <p:spPr bwMode="auto">
                <a:xfrm>
                  <a:off x="576" y="1672"/>
                  <a:ext cx="2263" cy="1"/>
                </a:xfrm>
                <a:prstGeom prst="line">
                  <a:avLst/>
                </a:prstGeom>
                <a:noFill/>
                <a:ln w="25400">
                  <a:solidFill>
                    <a:schemeClr val="tx1"/>
                  </a:solidFill>
                  <a:round/>
                  <a:headEnd/>
                  <a:tailEnd/>
                </a:ln>
              </p:spPr>
              <p:txBody>
                <a:bodyPr/>
                <a:lstStyle/>
                <a:p>
                  <a:endParaRPr lang="en-US"/>
                </a:p>
              </p:txBody>
            </p:sp>
            <p:sp>
              <p:nvSpPr>
                <p:cNvPr id="277543" name="Line 39"/>
                <p:cNvSpPr>
                  <a:spLocks noChangeShapeType="1"/>
                </p:cNvSpPr>
                <p:nvPr/>
              </p:nvSpPr>
              <p:spPr bwMode="auto">
                <a:xfrm flipV="1">
                  <a:off x="2839" y="1536"/>
                  <a:ext cx="1" cy="136"/>
                </a:xfrm>
                <a:prstGeom prst="line">
                  <a:avLst/>
                </a:prstGeom>
                <a:noFill/>
                <a:ln w="25400">
                  <a:solidFill>
                    <a:schemeClr val="tx1"/>
                  </a:solidFill>
                  <a:round/>
                  <a:headEnd/>
                  <a:tailEnd/>
                </a:ln>
              </p:spPr>
              <p:txBody>
                <a:bodyPr/>
                <a:lstStyle/>
                <a:p>
                  <a:endParaRPr lang="en-US"/>
                </a:p>
              </p:txBody>
            </p:sp>
          </p:grpSp>
        </p:grpSp>
      </p:grpSp>
      <p:sp>
        <p:nvSpPr>
          <p:cNvPr id="277547" name="Rectangle 43"/>
          <p:cNvSpPr>
            <a:spLocks noChangeArrowheads="1"/>
          </p:cNvSpPr>
          <p:nvPr/>
        </p:nvSpPr>
        <p:spPr bwMode="auto">
          <a:xfrm>
            <a:off x="0" y="3233738"/>
            <a:ext cx="9144000" cy="0"/>
          </a:xfrm>
          <a:prstGeom prst="rect">
            <a:avLst/>
          </a:prstGeom>
          <a:noFill/>
          <a:ln w="12700">
            <a:noFill/>
            <a:miter lim="800000"/>
            <a:headEnd type="none" w="lg" len="med"/>
            <a:tailEnd type="none" w="lg" len="med"/>
          </a:ln>
          <a:effectLst/>
        </p:spPr>
        <p:txBody>
          <a:bodyPr wrap="none" anchor="ctr">
            <a:spAutoFit/>
          </a:bodyPr>
          <a:lstStyle/>
          <a:p>
            <a:endParaRPr lang="en-US"/>
          </a:p>
        </p:txBody>
      </p:sp>
      <p:sp>
        <p:nvSpPr>
          <p:cNvPr id="277549" name="Text Box 45"/>
          <p:cNvSpPr txBox="1">
            <a:spLocks noChangeArrowheads="1"/>
          </p:cNvSpPr>
          <p:nvPr/>
        </p:nvSpPr>
        <p:spPr bwMode="auto">
          <a:xfrm>
            <a:off x="4978400" y="4953000"/>
            <a:ext cx="3821880" cy="461665"/>
          </a:xfrm>
          <a:prstGeom prst="rect">
            <a:avLst/>
          </a:prstGeom>
          <a:noFill/>
          <a:ln w="12700">
            <a:noFill/>
            <a:miter lim="800000"/>
            <a:headEnd type="none" w="lg" len="med"/>
            <a:tailEnd type="none" w="lg" len="med"/>
          </a:ln>
          <a:effectLst/>
        </p:spPr>
        <p:txBody>
          <a:bodyPr wrap="none">
            <a:spAutoFit/>
          </a:bodyPr>
          <a:lstStyle/>
          <a:p>
            <a:r>
              <a:rPr lang="en-US" sz="2400" b="0" dirty="0"/>
              <a:t>d</a:t>
            </a:r>
            <a:r>
              <a:rPr lang="en-US" sz="2400" b="0" baseline="-25000" dirty="0"/>
              <a:t>c</a:t>
            </a:r>
            <a:r>
              <a:rPr lang="en-US" sz="2400" b="0" dirty="0"/>
              <a:t> is diameter of the collector</a:t>
            </a:r>
          </a:p>
        </p:txBody>
      </p:sp>
      <p:sp>
        <p:nvSpPr>
          <p:cNvPr id="277550" name="Text Box 46"/>
          <p:cNvSpPr txBox="1">
            <a:spLocks noChangeArrowheads="1"/>
          </p:cNvSpPr>
          <p:nvPr/>
        </p:nvSpPr>
        <p:spPr bwMode="auto">
          <a:xfrm>
            <a:off x="585788" y="4027488"/>
            <a:ext cx="3702050" cy="1373187"/>
          </a:xfrm>
          <a:prstGeom prst="rect">
            <a:avLst/>
          </a:prstGeom>
          <a:noFill/>
          <a:ln w="12700">
            <a:noFill/>
            <a:miter lim="800000"/>
            <a:headEnd type="none" w="lg" len="med"/>
            <a:tailEnd type="none" w="lg" len="med"/>
          </a:ln>
          <a:effectLst/>
        </p:spPr>
        <p:txBody>
          <a:bodyPr>
            <a:spAutoFit/>
          </a:bodyPr>
          <a:lstStyle/>
          <a:p>
            <a:r>
              <a:rPr lang="en-US" b="0"/>
              <a:t>Diffusion velocity is high when the particle diameter is ________.</a:t>
            </a:r>
          </a:p>
        </p:txBody>
      </p:sp>
      <p:sp>
        <p:nvSpPr>
          <p:cNvPr id="277551" name="Rectangle 47"/>
          <p:cNvSpPr>
            <a:spLocks noChangeArrowheads="1"/>
          </p:cNvSpPr>
          <p:nvPr/>
        </p:nvSpPr>
        <p:spPr bwMode="auto">
          <a:xfrm>
            <a:off x="2387600" y="4883150"/>
            <a:ext cx="952500" cy="519113"/>
          </a:xfrm>
          <a:prstGeom prst="rect">
            <a:avLst/>
          </a:prstGeom>
          <a:noFill/>
          <a:ln w="12700">
            <a:noFill/>
            <a:miter lim="800000"/>
            <a:headEnd type="none" w="lg" len="med"/>
            <a:tailEnd type="none" w="lg" len="med"/>
          </a:ln>
          <a:effectLst/>
        </p:spPr>
        <p:txBody>
          <a:bodyPr wrap="none">
            <a:spAutoFit/>
          </a:bodyPr>
          <a:lstStyle/>
          <a:p>
            <a:r>
              <a:rPr lang="en-US" b="0">
                <a:solidFill>
                  <a:schemeClr val="folHlink"/>
                </a:solidFill>
              </a:rPr>
              <a:t>small</a:t>
            </a:r>
          </a:p>
        </p:txBody>
      </p:sp>
      <p:pic>
        <p:nvPicPr>
          <p:cNvPr id="4" name="Picture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860801" y="2650019"/>
            <a:ext cx="2370137" cy="494342"/>
          </a:xfrm>
          <a:prstGeom prst="rect">
            <a:avLst/>
          </a:prstGeom>
        </p:spPr>
      </p:pic>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6086477" y="1797456"/>
            <a:ext cx="2840382" cy="627809"/>
          </a:xfrm>
          <a:prstGeom prst="rect">
            <a:avLst/>
          </a:prstGeom>
        </p:spPr>
      </p:pic>
      <p:pic>
        <p:nvPicPr>
          <p:cNvPr id="53" name="Picture 52">
            <a:extLst>
              <a:ext uri="{FF2B5EF4-FFF2-40B4-BE49-F238E27FC236}">
                <a16:creationId xmlns:a16="http://schemas.microsoft.com/office/drawing/2014/main" id="{E66E7C11-2752-4935-8B41-1AD666172E7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61479" y="5680075"/>
            <a:ext cx="1111771" cy="625371"/>
          </a:xfrm>
          <a:prstGeom prst="rect">
            <a:avLst/>
          </a:prstGeom>
        </p:spPr>
      </p:pic>
      <p:pic>
        <p:nvPicPr>
          <p:cNvPr id="6" name="Picture 5"/>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368762" y="5680074"/>
            <a:ext cx="2137904"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7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5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dirty="0"/>
              <a:t>Geometric Parameters</a:t>
            </a:r>
          </a:p>
        </p:txBody>
      </p:sp>
      <mc:AlternateContent xmlns:mc="http://schemas.openxmlformats.org/markup-compatibility/2006" xmlns:a14="http://schemas.microsoft.com/office/drawing/2010/main">
        <mc:Choice Requires="a14">
          <p:sp>
            <p:nvSpPr>
              <p:cNvPr id="74755" name="Rectangle 3"/>
              <p:cNvSpPr>
                <a:spLocks noGrp="1" noChangeArrowheads="1"/>
              </p:cNvSpPr>
              <p:nvPr>
                <p:ph idx="1"/>
              </p:nvPr>
            </p:nvSpPr>
            <p:spPr/>
            <p:txBody>
              <a:bodyPr/>
              <a:lstStyle/>
              <a:p>
                <a:pPr>
                  <a:lnSpc>
                    <a:spcPct val="90000"/>
                  </a:lnSpc>
                </a:pPr>
                <a:r>
                  <a:rPr lang="en-US" dirty="0"/>
                  <a:t>What are the length scales that are related to particle capture by a filter?</a:t>
                </a:r>
              </a:p>
              <a:p>
                <a:pPr lvl="1">
                  <a:lnSpc>
                    <a:spcPct val="90000"/>
                  </a:lnSpc>
                </a:pPr>
                <a:r>
                  <a:rPr lang="en-US" dirty="0"/>
                  <a:t>______________</a:t>
                </a:r>
              </a:p>
              <a:p>
                <a:pPr lvl="1">
                  <a:lnSpc>
                    <a:spcPct val="90000"/>
                  </a:lnSpc>
                </a:pPr>
                <a:r>
                  <a:rPr lang="en-US" dirty="0"/>
                  <a:t>__________________________</a:t>
                </a:r>
              </a:p>
              <a:p>
                <a:pPr lvl="1">
                  <a:lnSpc>
                    <a:spcPct val="90000"/>
                  </a:lnSpc>
                </a:pPr>
                <a:r>
                  <a:rPr lang="en-US" dirty="0"/>
                  <a:t>______________</a:t>
                </a:r>
              </a:p>
              <a:p>
                <a:pPr lvl="1">
                  <a:lnSpc>
                    <a:spcPct val="90000"/>
                  </a:lnSpc>
                </a:pPr>
                <a:r>
                  <a:rPr lang="en-US" dirty="0"/>
                  <a:t>Porosity (void volume/filter volume) (</a:t>
                </a:r>
                <a14:m>
                  <m:oMath xmlns:m="http://schemas.openxmlformats.org/officeDocument/2006/math">
                    <m:r>
                      <a:rPr lang="en-US" i="1">
                        <a:latin typeface="Cambria Math"/>
                      </a:rPr>
                      <m:t>𝜙</m:t>
                    </m:r>
                  </m:oMath>
                </a14:m>
                <a:r>
                  <a:rPr lang="en-US" dirty="0"/>
                  <a:t>)</a:t>
                </a:r>
              </a:p>
              <a:p>
                <a:pPr>
                  <a:lnSpc>
                    <a:spcPct val="90000"/>
                  </a:lnSpc>
                </a:pPr>
                <a:r>
                  <a:rPr lang="en-US" dirty="0"/>
                  <a:t>Create dimensionless groups</a:t>
                </a:r>
              </a:p>
              <a:p>
                <a:pPr lvl="1">
                  <a:lnSpc>
                    <a:spcPct val="90000"/>
                  </a:lnSpc>
                </a:pPr>
                <a:r>
                  <a:rPr lang="en-US" dirty="0"/>
                  <a:t>Choose the repeating length ________</a:t>
                </a:r>
              </a:p>
              <a:p>
                <a:pPr lvl="1">
                  <a:lnSpc>
                    <a:spcPct val="90000"/>
                  </a:lnSpc>
                </a:pPr>
                <a:endParaRPr lang="en-US" dirty="0"/>
              </a:p>
            </p:txBody>
          </p:sp>
        </mc:Choice>
        <mc:Fallback xmlns="">
          <p:sp>
            <p:nvSpPr>
              <p:cNvPr id="74755" name="Rectangle 3"/>
              <p:cNvSpPr>
                <a:spLocks noGrp="1" noRot="1" noChangeAspect="1" noMove="1" noResize="1" noEditPoints="1" noAdjustHandles="1" noChangeArrowheads="1" noChangeShapeType="1" noTextEdit="1"/>
              </p:cNvSpPr>
              <p:nvPr>
                <p:ph idx="1"/>
              </p:nvPr>
            </p:nvSpPr>
            <p:spPr>
              <a:blipFill rotWithShape="1">
                <a:blip r:embed="rId6"/>
                <a:stretch>
                  <a:fillRect l="-2148" t="-4447"/>
                </a:stretch>
              </a:blipFill>
            </p:spPr>
            <p:txBody>
              <a:bodyPr/>
              <a:lstStyle/>
              <a:p>
                <a:r>
                  <a:rPr lang="en-US">
                    <a:noFill/>
                  </a:rPr>
                  <a:t> </a:t>
                </a:r>
              </a:p>
            </p:txBody>
          </p:sp>
        </mc:Fallback>
      </mc:AlternateContent>
      <p:sp>
        <p:nvSpPr>
          <p:cNvPr id="74756" name="Text Box 4"/>
          <p:cNvSpPr txBox="1">
            <a:spLocks noChangeArrowheads="1"/>
          </p:cNvSpPr>
          <p:nvPr/>
        </p:nvSpPr>
        <p:spPr bwMode="auto">
          <a:xfrm>
            <a:off x="1244073" y="2581410"/>
            <a:ext cx="20097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Filter depth (z)</a:t>
            </a:r>
          </a:p>
        </p:txBody>
      </p:sp>
      <p:sp>
        <p:nvSpPr>
          <p:cNvPr id="74757" name="Text Box 5"/>
          <p:cNvSpPr txBox="1">
            <a:spLocks noChangeArrowheads="1"/>
          </p:cNvSpPr>
          <p:nvPr/>
        </p:nvSpPr>
        <p:spPr bwMode="auto">
          <a:xfrm>
            <a:off x="1215498" y="3048135"/>
            <a:ext cx="5249863" cy="457200"/>
          </a:xfrm>
          <a:prstGeom prst="rect">
            <a:avLst/>
          </a:prstGeom>
          <a:noFill/>
          <a:ln w="12700">
            <a:noFill/>
            <a:miter lim="800000"/>
            <a:headEnd type="none" w="lg" len="med"/>
            <a:tailEnd type="none" w="lg" len="med"/>
          </a:ln>
          <a:effectLst/>
        </p:spPr>
        <p:txBody>
          <a:bodyPr>
            <a:spAutoFit/>
          </a:bodyPr>
          <a:lstStyle/>
          <a:p>
            <a:r>
              <a:rPr lang="en-US" sz="2400" b="0">
                <a:solidFill>
                  <a:schemeClr val="folHlink"/>
                </a:solidFill>
              </a:rPr>
              <a:t>Collector diameter (media size) (d</a:t>
            </a:r>
            <a:r>
              <a:rPr lang="en-US" sz="2400" b="0" baseline="-25000">
                <a:solidFill>
                  <a:schemeClr val="folHlink"/>
                </a:solidFill>
              </a:rPr>
              <a:t>c</a:t>
            </a:r>
            <a:r>
              <a:rPr lang="en-US" sz="2400" b="0">
                <a:solidFill>
                  <a:schemeClr val="folHlink"/>
                </a:solidFill>
              </a:rPr>
              <a:t>)</a:t>
            </a:r>
          </a:p>
        </p:txBody>
      </p:sp>
      <p:sp>
        <p:nvSpPr>
          <p:cNvPr id="74758" name="Text Box 6"/>
          <p:cNvSpPr txBox="1">
            <a:spLocks noChangeArrowheads="1"/>
          </p:cNvSpPr>
          <p:nvPr/>
        </p:nvSpPr>
        <p:spPr bwMode="auto">
          <a:xfrm>
            <a:off x="1272648" y="3514860"/>
            <a:ext cx="278606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Particle diameter (d</a:t>
            </a:r>
            <a:r>
              <a:rPr lang="en-US" sz="2400" b="0" baseline="-25000">
                <a:solidFill>
                  <a:schemeClr val="folHlink"/>
                </a:solidFill>
              </a:rPr>
              <a:t>p</a:t>
            </a:r>
            <a:r>
              <a:rPr lang="en-US" sz="2400" b="0">
                <a:solidFill>
                  <a:schemeClr val="folHlink"/>
                </a:solidFill>
              </a:rPr>
              <a:t>)</a:t>
            </a:r>
          </a:p>
        </p:txBody>
      </p:sp>
      <p:sp>
        <p:nvSpPr>
          <p:cNvPr id="74761" name="Rectangle 9"/>
          <p:cNvSpPr>
            <a:spLocks noChangeArrowheads="1"/>
          </p:cNvSpPr>
          <p:nvPr/>
        </p:nvSpPr>
        <p:spPr bwMode="auto">
          <a:xfrm>
            <a:off x="5835123" y="4919399"/>
            <a:ext cx="63023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a:t>
            </a:r>
            <a:r>
              <a:rPr lang="en-US" sz="2400" b="0" baseline="-25000">
                <a:solidFill>
                  <a:schemeClr val="folHlink"/>
                </a:solidFill>
              </a:rPr>
              <a:t>c</a:t>
            </a:r>
            <a:r>
              <a:rPr lang="en-US" sz="2400" b="0">
                <a:solidFill>
                  <a:schemeClr val="folHlink"/>
                </a:solidFill>
              </a:rPr>
              <a:t>)</a:t>
            </a:r>
          </a:p>
        </p:txBody>
      </p:sp>
      <p:sp>
        <p:nvSpPr>
          <p:cNvPr id="74762" name="Text Box 10"/>
          <p:cNvSpPr txBox="1">
            <a:spLocks noChangeArrowheads="1"/>
          </p:cNvSpPr>
          <p:nvPr/>
        </p:nvSpPr>
        <p:spPr bwMode="auto">
          <a:xfrm>
            <a:off x="3741738" y="5999163"/>
            <a:ext cx="2873375"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Number of collectors!</a:t>
            </a:r>
          </a:p>
        </p:txBody>
      </p:sp>
      <p:sp>
        <p:nvSpPr>
          <p:cNvPr id="74763" name="Line 11"/>
          <p:cNvSpPr>
            <a:spLocks noChangeShapeType="1"/>
          </p:cNvSpPr>
          <p:nvPr/>
        </p:nvSpPr>
        <p:spPr bwMode="auto">
          <a:xfrm>
            <a:off x="3749675" y="6532563"/>
            <a:ext cx="288131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766" name="Text Box 14"/>
          <p:cNvSpPr txBox="1">
            <a:spLocks noChangeArrowheads="1"/>
          </p:cNvSpPr>
          <p:nvPr/>
        </p:nvSpPr>
        <p:spPr bwMode="auto">
          <a:xfrm>
            <a:off x="7056438" y="6467475"/>
            <a:ext cx="2087562" cy="304800"/>
          </a:xfrm>
          <a:prstGeom prst="rect">
            <a:avLst/>
          </a:prstGeom>
          <a:noFill/>
          <a:ln w="12700">
            <a:noFill/>
            <a:miter lim="800000"/>
            <a:headEnd type="none" w="lg" len="med"/>
            <a:tailEnd type="none" w="lg" len="med"/>
          </a:ln>
          <a:effectLst/>
        </p:spPr>
        <p:txBody>
          <a:bodyPr>
            <a:spAutoFit/>
          </a:bodyPr>
          <a:lstStyle/>
          <a:p>
            <a:r>
              <a:rPr lang="en-US" sz="1400" b="0"/>
              <a:t>Definition used in model</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578257" y="5516257"/>
            <a:ext cx="3303618" cy="608000"/>
          </a:xfrm>
          <a:prstGeom prst="rect">
            <a:avLst/>
          </a:prstGeom>
        </p:spPr>
      </p:pic>
      <p:pic>
        <p:nvPicPr>
          <p:cNvPr id="8" name="Picture 7">
            <a:extLst>
              <a:ext uri="{FF2B5EF4-FFF2-40B4-BE49-F238E27FC236}">
                <a16:creationId xmlns:a16="http://schemas.microsoft.com/office/drawing/2014/main" id="{ECFD5E9D-4B24-42E7-ABCD-649C5D362D83}"/>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33212" y="7161856"/>
            <a:ext cx="964571" cy="559238"/>
          </a:xfrm>
          <a:prstGeom prst="rect">
            <a:avLst/>
          </a:prstGeom>
        </p:spPr>
      </p:pic>
      <p:pic>
        <p:nvPicPr>
          <p:cNvPr id="10" name="Picture 9">
            <a:extLst>
              <a:ext uri="{FF2B5EF4-FFF2-40B4-BE49-F238E27FC236}">
                <a16:creationId xmlns:a16="http://schemas.microsoft.com/office/drawing/2014/main" id="{A939AEC1-92A3-47DF-A4CC-6258250339B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665679" y="7225856"/>
            <a:ext cx="902095" cy="49523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7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7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2.5E-6 -3.7037E-6 L -0.00069 -0.16736 " pathEditMode="relative" rAng="0" ptsTypes="AA">
                                      <p:cBhvr>
                                        <p:cTn id="22" dur="750" fill="hold"/>
                                        <p:tgtEl>
                                          <p:spTgt spid="8"/>
                                        </p:tgtEl>
                                        <p:attrNameLst>
                                          <p:attrName>ppt_x</p:attrName>
                                          <p:attrName>ppt_y</p:attrName>
                                        </p:attrNameLst>
                                      </p:cBhvr>
                                      <p:rCtr x="-35" y="-8380"/>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38889E-6 -4.81481E-6 L 1.38889E-6 -0.17476 " pathEditMode="relative" rAng="0" ptsTypes="AA">
                                      <p:cBhvr>
                                        <p:cTn id="26" dur="750" fill="hold"/>
                                        <p:tgtEl>
                                          <p:spTgt spid="10"/>
                                        </p:tgtEl>
                                        <p:attrNameLst>
                                          <p:attrName>ppt_x</p:attrName>
                                          <p:attrName>ppt_y</p:attrName>
                                        </p:attrNameLst>
                                      </p:cBhvr>
                                      <p:rCtr x="0" y="-8750"/>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6" grpId="0"/>
      <p:bldP spid="74757" grpId="0"/>
      <p:bldP spid="74758" grpId="0"/>
      <p:bldP spid="74761" grpId="0"/>
      <p:bldP spid="7476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Write the functional relationship</a:t>
            </a:r>
          </a:p>
        </p:txBody>
      </p:sp>
      <p:sp>
        <p:nvSpPr>
          <p:cNvPr id="75781" name="Text Box 5 1"/>
          <p:cNvSpPr txBox="1">
            <a:spLocks noChangeArrowheads="1"/>
          </p:cNvSpPr>
          <p:nvPr/>
        </p:nvSpPr>
        <p:spPr bwMode="auto">
          <a:xfrm rot="19800000">
            <a:off x="2281238" y="2032000"/>
            <a:ext cx="1798637" cy="457200"/>
          </a:xfrm>
          <a:prstGeom prst="rect">
            <a:avLst/>
          </a:prstGeom>
          <a:noFill/>
          <a:ln w="12700">
            <a:noFill/>
            <a:miter lim="800000"/>
            <a:headEnd type="none" w="lg" len="med"/>
            <a:tailEnd type="none" w="lg" len="med"/>
          </a:ln>
          <a:effectLst/>
        </p:spPr>
        <p:txBody>
          <a:bodyPr wrap="none">
            <a:spAutoFit/>
          </a:bodyPr>
          <a:lstStyle/>
          <a:p>
            <a:r>
              <a:rPr lang="en-US" sz="2400" b="0" dirty="0">
                <a:solidFill>
                  <a:schemeClr val="folHlink"/>
                </a:solidFill>
              </a:rPr>
              <a:t>Length ratios</a:t>
            </a:r>
          </a:p>
        </p:txBody>
      </p:sp>
      <p:sp>
        <p:nvSpPr>
          <p:cNvPr id="75782" name="Text Box 6"/>
          <p:cNvSpPr txBox="1">
            <a:spLocks noChangeArrowheads="1"/>
          </p:cNvSpPr>
          <p:nvPr/>
        </p:nvSpPr>
        <p:spPr bwMode="auto">
          <a:xfrm rot="19800000">
            <a:off x="3361686" y="2070100"/>
            <a:ext cx="1630362"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Force ratios</a:t>
            </a:r>
          </a:p>
        </p:txBody>
      </p:sp>
      <p:sp>
        <p:nvSpPr>
          <p:cNvPr id="75783" name="AutoShape 7"/>
          <p:cNvSpPr>
            <a:spLocks/>
          </p:cNvSpPr>
          <p:nvPr/>
        </p:nvSpPr>
        <p:spPr bwMode="auto">
          <a:xfrm rot="-5400000">
            <a:off x="2404269" y="2442369"/>
            <a:ext cx="374650" cy="1227138"/>
          </a:xfrm>
          <a:prstGeom prst="rightBrace">
            <a:avLst>
              <a:gd name="adj1" fmla="val 27295"/>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4" name="AutoShape 8"/>
          <p:cNvSpPr>
            <a:spLocks/>
          </p:cNvSpPr>
          <p:nvPr/>
        </p:nvSpPr>
        <p:spPr bwMode="auto">
          <a:xfrm rot="-5400000">
            <a:off x="3501386" y="2614612"/>
            <a:ext cx="374650" cy="854075"/>
          </a:xfrm>
          <a:prstGeom prst="rightBrace">
            <a:avLst>
              <a:gd name="adj1" fmla="val 18997"/>
              <a:gd name="adj2" fmla="val 50000"/>
            </a:avLst>
          </a:prstGeom>
          <a:noFill/>
          <a:ln w="12700">
            <a:solidFill>
              <a:schemeClr val="tx1"/>
            </a:solidFill>
            <a:round/>
            <a:headEnd type="none" w="lg" len="med"/>
            <a:tailEnd type="none" w="lg" len="med"/>
          </a:ln>
          <a:effectLst/>
        </p:spPr>
        <p:txBody>
          <a:bodyPr anchor="ctr">
            <a:spAutoFit/>
          </a:bodyPr>
          <a:lstStyle/>
          <a:p>
            <a:endParaRPr lang="en-US"/>
          </a:p>
        </p:txBody>
      </p:sp>
      <p:sp>
        <p:nvSpPr>
          <p:cNvPr id="75785" name="Line 9"/>
          <p:cNvSpPr>
            <a:spLocks noChangeShapeType="1"/>
          </p:cNvSpPr>
          <p:nvPr/>
        </p:nvSpPr>
        <p:spPr bwMode="auto">
          <a:xfrm flipV="1">
            <a:off x="2613025" y="200660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6" name="Line 10 1"/>
          <p:cNvSpPr>
            <a:spLocks noChangeShapeType="1"/>
          </p:cNvSpPr>
          <p:nvPr/>
        </p:nvSpPr>
        <p:spPr bwMode="auto">
          <a:xfrm flipV="1">
            <a:off x="3691886" y="1987550"/>
            <a:ext cx="1390650" cy="80327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88" name="Text Box 12"/>
          <p:cNvSpPr txBox="1">
            <a:spLocks noChangeArrowheads="1"/>
          </p:cNvSpPr>
          <p:nvPr/>
        </p:nvSpPr>
        <p:spPr bwMode="auto">
          <a:xfrm>
            <a:off x="725488" y="3871913"/>
            <a:ext cx="7629525" cy="457200"/>
          </a:xfrm>
          <a:prstGeom prst="rect">
            <a:avLst/>
          </a:prstGeom>
          <a:noFill/>
          <a:ln w="12700">
            <a:noFill/>
            <a:miter lim="800000"/>
            <a:headEnd type="none" w="lg" len="med"/>
            <a:tailEnd type="none" w="lg" len="med"/>
          </a:ln>
          <a:effectLst/>
        </p:spPr>
        <p:txBody>
          <a:bodyPr wrap="none">
            <a:spAutoFit/>
          </a:bodyPr>
          <a:lstStyle/>
          <a:p>
            <a:r>
              <a:rPr lang="en-US" sz="2400" b="0" dirty="0"/>
              <a:t>If we double depth of filter what does </a:t>
            </a:r>
            <a:r>
              <a:rPr lang="en-US" sz="2400" b="0" i="1" dirty="0" err="1"/>
              <a:t>pC</a:t>
            </a:r>
            <a:r>
              <a:rPr lang="en-US" sz="2400" b="0" i="1" dirty="0"/>
              <a:t>*</a:t>
            </a:r>
            <a:r>
              <a:rPr lang="en-US" sz="2400" b="0" dirty="0"/>
              <a:t> do? ___________</a:t>
            </a:r>
          </a:p>
        </p:txBody>
      </p:sp>
      <p:sp>
        <p:nvSpPr>
          <p:cNvPr id="75789" name="Rectangle 13"/>
          <p:cNvSpPr>
            <a:spLocks noChangeArrowheads="1"/>
          </p:cNvSpPr>
          <p:nvPr/>
        </p:nvSpPr>
        <p:spPr bwMode="auto">
          <a:xfrm>
            <a:off x="6518275" y="3824288"/>
            <a:ext cx="1131888"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doubles</a:t>
            </a:r>
          </a:p>
        </p:txBody>
      </p:sp>
      <p:sp>
        <p:nvSpPr>
          <p:cNvPr id="75790" name="Text Box 14"/>
          <p:cNvSpPr txBox="1">
            <a:spLocks noChangeArrowheads="1"/>
          </p:cNvSpPr>
          <p:nvPr/>
        </p:nvSpPr>
        <p:spPr bwMode="auto">
          <a:xfrm>
            <a:off x="711200" y="5132388"/>
            <a:ext cx="7345363" cy="457200"/>
          </a:xfrm>
          <a:prstGeom prst="rect">
            <a:avLst/>
          </a:prstGeom>
          <a:noFill/>
          <a:ln w="12700">
            <a:noFill/>
            <a:miter lim="800000"/>
            <a:headEnd type="none" w="lg" len="med"/>
            <a:tailEnd type="none" w="lg" len="med"/>
          </a:ln>
          <a:effectLst/>
        </p:spPr>
        <p:txBody>
          <a:bodyPr wrap="none">
            <a:spAutoFit/>
          </a:bodyPr>
          <a:lstStyle/>
          <a:p>
            <a:r>
              <a:rPr lang="en-US" sz="2400" b="0"/>
              <a:t>How do we get more detail on this functional relationship?</a:t>
            </a:r>
          </a:p>
        </p:txBody>
      </p:sp>
      <p:sp>
        <p:nvSpPr>
          <p:cNvPr id="75791" name="Text Box 15"/>
          <p:cNvSpPr txBox="1">
            <a:spLocks noChangeArrowheads="1"/>
          </p:cNvSpPr>
          <p:nvPr/>
        </p:nvSpPr>
        <p:spPr bwMode="auto">
          <a:xfrm>
            <a:off x="781050" y="5618163"/>
            <a:ext cx="3200400"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Empirical measurements</a:t>
            </a:r>
          </a:p>
        </p:txBody>
      </p:sp>
      <p:sp>
        <p:nvSpPr>
          <p:cNvPr id="75792" name="Text Box 16"/>
          <p:cNvSpPr txBox="1">
            <a:spLocks noChangeArrowheads="1"/>
          </p:cNvSpPr>
          <p:nvPr/>
        </p:nvSpPr>
        <p:spPr bwMode="auto">
          <a:xfrm>
            <a:off x="793750" y="6145213"/>
            <a:ext cx="2424113" cy="457200"/>
          </a:xfrm>
          <a:prstGeom prst="rect">
            <a:avLst/>
          </a:prstGeom>
          <a:noFill/>
          <a:ln w="12700">
            <a:noFill/>
            <a:miter lim="800000"/>
            <a:headEnd type="none" w="lg" len="med"/>
            <a:tailEnd type="none" w="lg" len="med"/>
          </a:ln>
          <a:effectLst/>
        </p:spPr>
        <p:txBody>
          <a:bodyPr wrap="none">
            <a:spAutoFit/>
          </a:bodyPr>
          <a:lstStyle/>
          <a:p>
            <a:r>
              <a:rPr lang="en-US" sz="2400" b="0">
                <a:solidFill>
                  <a:schemeClr val="folHlink"/>
                </a:solidFill>
              </a:rPr>
              <a:t>Numerical models</a:t>
            </a:r>
          </a:p>
        </p:txBody>
      </p:sp>
      <p:sp>
        <p:nvSpPr>
          <p:cNvPr id="75793" name="Line 17"/>
          <p:cNvSpPr>
            <a:spLocks noChangeShapeType="1"/>
          </p:cNvSpPr>
          <p:nvPr/>
        </p:nvSpPr>
        <p:spPr bwMode="auto">
          <a:xfrm>
            <a:off x="887413" y="5984875"/>
            <a:ext cx="30337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794" name="Line 18"/>
          <p:cNvSpPr>
            <a:spLocks noChangeShapeType="1"/>
          </p:cNvSpPr>
          <p:nvPr/>
        </p:nvSpPr>
        <p:spPr bwMode="auto">
          <a:xfrm>
            <a:off x="900113" y="6538913"/>
            <a:ext cx="300672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 name="Text Box 5 2"/>
          <p:cNvSpPr txBox="1">
            <a:spLocks noChangeArrowheads="1"/>
          </p:cNvSpPr>
          <p:nvPr/>
        </p:nvSpPr>
        <p:spPr bwMode="auto">
          <a:xfrm>
            <a:off x="5469788" y="3070481"/>
            <a:ext cx="2791342" cy="400110"/>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latin typeface="Symbol" pitchFamily="18" charset="2"/>
              </a:rPr>
              <a:t>a</a:t>
            </a:r>
            <a:r>
              <a:rPr lang="en-US" sz="2000" b="0" dirty="0">
                <a:solidFill>
                  <a:schemeClr val="folHlink"/>
                </a:solidFill>
              </a:rPr>
              <a:t>=Attachment efficiency</a:t>
            </a:r>
          </a:p>
        </p:txBody>
      </p:sp>
      <p:sp>
        <p:nvSpPr>
          <p:cNvPr id="19" name="Line 10 2"/>
          <p:cNvSpPr>
            <a:spLocks noChangeShapeType="1"/>
          </p:cNvSpPr>
          <p:nvPr/>
        </p:nvSpPr>
        <p:spPr bwMode="auto">
          <a:xfrm flipV="1">
            <a:off x="5534333" y="3452883"/>
            <a:ext cx="2654323" cy="6682"/>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91592" y="3255916"/>
            <a:ext cx="3316710" cy="265826"/>
          </a:xfrm>
          <a:prstGeom prst="rect">
            <a:avLst/>
          </a:prstGeom>
        </p:spPr>
      </p:pic>
      <p:pic>
        <p:nvPicPr>
          <p:cNvPr id="4" name="Picture 3"/>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87414" y="4484620"/>
            <a:ext cx="3320891" cy="27555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7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7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5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1" grpId="0"/>
      <p:bldP spid="75782" grpId="0"/>
      <p:bldP spid="75789" grpId="0"/>
      <p:bldP spid="75791" grpId="0"/>
      <p:bldP spid="75792" grpId="0"/>
      <p:bldP spid="1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Filtration Model Limitations</a:t>
            </a:r>
          </a:p>
        </p:txBody>
      </p:sp>
      <p:sp>
        <p:nvSpPr>
          <p:cNvPr id="4" name="Content Placeholder 3"/>
          <p:cNvSpPr>
            <a:spLocks noGrp="1"/>
          </p:cNvSpPr>
          <p:nvPr>
            <p:ph idx="1"/>
          </p:nvPr>
        </p:nvSpPr>
        <p:spPr/>
        <p:txBody>
          <a:bodyPr/>
          <a:lstStyle/>
          <a:p>
            <a:r>
              <a:rPr lang="en-US" sz="2800" dirty="0"/>
              <a:t>Filtration model is really a “clean bed” model</a:t>
            </a:r>
          </a:p>
          <a:p>
            <a:pPr lvl="1"/>
            <a:r>
              <a:rPr lang="en-US" sz="2400" dirty="0"/>
              <a:t>Likely not able to explain performance during a filter run</a:t>
            </a:r>
          </a:p>
          <a:p>
            <a:pPr lvl="1"/>
            <a:r>
              <a:rPr lang="en-US" sz="2400" dirty="0"/>
              <a:t>Doesn’t account for pore filling</a:t>
            </a:r>
          </a:p>
          <a:p>
            <a:r>
              <a:rPr lang="en-US" sz="2800" dirty="0" err="1"/>
              <a:t>pC</a:t>
            </a:r>
            <a:r>
              <a:rPr lang="en-US" sz="2800" dirty="0"/>
              <a:t>* is proportional to depth (not consistent with observations of operating filters)</a:t>
            </a:r>
          </a:p>
          <a:p>
            <a:r>
              <a:rPr lang="en-US" sz="2800" dirty="0" err="1"/>
              <a:t>pC</a:t>
            </a:r>
            <a:r>
              <a:rPr lang="en-US" sz="2800" dirty="0"/>
              <a:t>* is independent of influent particle concentration (not consistent with observations of operating filters)</a:t>
            </a:r>
          </a:p>
          <a:p>
            <a:r>
              <a:rPr lang="en-US" sz="2800" dirty="0"/>
              <a:t>Influent particle size distribution is likely very important and may control </a:t>
            </a:r>
            <a:r>
              <a:rPr lang="en-US" sz="2800" dirty="0" err="1"/>
              <a:t>pC</a:t>
            </a:r>
            <a:r>
              <a:rPr lang="en-US" sz="2800" dirty="0"/>
              <a:t>* for real filters </a:t>
            </a:r>
          </a:p>
        </p:txBody>
      </p:sp>
    </p:spTree>
    <p:extLst>
      <p:ext uri="{BB962C8B-B14F-4D97-AF65-F5344CB8AC3E}">
        <p14:creationId xmlns:p14="http://schemas.microsoft.com/office/powerpoint/2010/main" val="170699537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5" y="1936213"/>
            <a:ext cx="1424762" cy="3931428"/>
          </a:xfrm>
          <a:prstGeom prst="rect">
            <a:avLst/>
          </a:prstGeom>
        </p:spPr>
      </p:pic>
      <p:sp>
        <p:nvSpPr>
          <p:cNvPr id="222210" name="Rectangle 2"/>
          <p:cNvSpPr>
            <a:spLocks noGrp="1" noChangeArrowheads="1"/>
          </p:cNvSpPr>
          <p:nvPr>
            <p:ph type="title"/>
          </p:nvPr>
        </p:nvSpPr>
        <p:spPr/>
        <p:txBody>
          <a:bodyPr/>
          <a:lstStyle/>
          <a:p>
            <a:r>
              <a:rPr lang="en-US" sz="4000" dirty="0"/>
              <a:t>Stacked Rapid Sand Filter predicted performance for biological particle</a:t>
            </a:r>
          </a:p>
        </p:txBody>
      </p:sp>
      <p:sp>
        <p:nvSpPr>
          <p:cNvPr id="222214" name="Text Box 6"/>
          <p:cNvSpPr txBox="1">
            <a:spLocks noChangeArrowheads="1"/>
          </p:cNvSpPr>
          <p:nvPr/>
        </p:nvSpPr>
        <p:spPr bwMode="auto">
          <a:xfrm>
            <a:off x="177800" y="6035675"/>
            <a:ext cx="5683250" cy="822325"/>
          </a:xfrm>
          <a:prstGeom prst="rect">
            <a:avLst/>
          </a:prstGeom>
          <a:noFill/>
          <a:ln w="12700">
            <a:noFill/>
            <a:miter lim="800000"/>
            <a:headEnd type="none" w="lg" len="med"/>
            <a:tailEnd type="none" w="lg" len="med"/>
          </a:ln>
          <a:effectLst/>
        </p:spPr>
        <p:txBody>
          <a:bodyPr>
            <a:spAutoFit/>
          </a:bodyPr>
          <a:lstStyle/>
          <a:p>
            <a:r>
              <a:rPr lang="en-US" sz="2400" b="0" dirty="0"/>
              <a:t>Not very good at removing particles that haven’t been flocculated</a:t>
            </a:r>
          </a:p>
        </p:txBody>
      </p:sp>
      <p:sp>
        <p:nvSpPr>
          <p:cNvPr id="222220" name="AutoShape 12 1"/>
          <p:cNvSpPr>
            <a:spLocks noChangeArrowheads="1"/>
          </p:cNvSpPr>
          <p:nvPr/>
        </p:nvSpPr>
        <p:spPr bwMode="auto">
          <a:xfrm>
            <a:off x="1096328" y="4943793"/>
            <a:ext cx="876300" cy="398462"/>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pic>
        <p:nvPicPr>
          <p:cNvPr id="387074" name="Picture 2"/>
          <p:cNvPicPr>
            <a:picLocks noChangeAspect="1" noChangeArrowheads="1"/>
          </p:cNvPicPr>
          <p:nvPr/>
        </p:nvPicPr>
        <p:blipFill>
          <a:blip r:embed="rId5" cstate="print"/>
          <a:srcRect/>
          <a:stretch>
            <a:fillRect/>
          </a:stretch>
        </p:blipFill>
        <p:spPr bwMode="auto">
          <a:xfrm>
            <a:off x="3430199" y="1539634"/>
            <a:ext cx="5713801" cy="5086350"/>
          </a:xfrm>
          <a:prstGeom prst="rect">
            <a:avLst/>
          </a:prstGeom>
          <a:noFill/>
          <a:ln w="9525">
            <a:noFill/>
            <a:miter lim="800000"/>
            <a:headEnd/>
            <a:tailEnd/>
          </a:ln>
          <a:effectLst/>
        </p:spPr>
      </p:pic>
      <p:sp>
        <p:nvSpPr>
          <p:cNvPr id="9" name="AutoShape 12 2"/>
          <p:cNvSpPr>
            <a:spLocks noChangeArrowheads="1"/>
          </p:cNvSpPr>
          <p:nvPr/>
        </p:nvSpPr>
        <p:spPr bwMode="auto">
          <a:xfrm>
            <a:off x="1019531" y="1843087"/>
            <a:ext cx="1743990" cy="534353"/>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20" grpId="0" animBg="1"/>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175244" y="1936213"/>
            <a:ext cx="1424762" cy="3931428"/>
          </a:xfrm>
          <a:prstGeom prst="rect">
            <a:avLst/>
          </a:prstGeom>
        </p:spPr>
      </p:pic>
      <p:pic>
        <p:nvPicPr>
          <p:cNvPr id="784388" name="Picture 4"/>
          <p:cNvPicPr>
            <a:picLocks noChangeAspect="1" noChangeArrowheads="1"/>
          </p:cNvPicPr>
          <p:nvPr/>
        </p:nvPicPr>
        <p:blipFill>
          <a:blip r:embed="rId5" cstate="print"/>
          <a:srcRect/>
          <a:stretch>
            <a:fillRect/>
          </a:stretch>
        </p:blipFill>
        <p:spPr bwMode="auto">
          <a:xfrm>
            <a:off x="3427549" y="1752600"/>
            <a:ext cx="5723999" cy="5143500"/>
          </a:xfrm>
          <a:prstGeom prst="rect">
            <a:avLst/>
          </a:prstGeom>
          <a:noFill/>
          <a:ln w="9525">
            <a:noFill/>
            <a:miter lim="800000"/>
            <a:headEnd/>
            <a:tailEnd/>
          </a:ln>
          <a:effectLst/>
        </p:spPr>
      </p:pic>
      <p:sp>
        <p:nvSpPr>
          <p:cNvPr id="222210" name="Rectangle 2"/>
          <p:cNvSpPr>
            <a:spLocks noGrp="1" noChangeArrowheads="1"/>
          </p:cNvSpPr>
          <p:nvPr>
            <p:ph type="title"/>
          </p:nvPr>
        </p:nvSpPr>
        <p:spPr/>
        <p:txBody>
          <a:bodyPr/>
          <a:lstStyle/>
          <a:p>
            <a:r>
              <a:rPr lang="en-US" sz="4000" dirty="0"/>
              <a:t>Stacked Rapid Sand Filter predicted performance for inorganic particle</a:t>
            </a:r>
          </a:p>
        </p:txBody>
      </p:sp>
      <p:sp>
        <p:nvSpPr>
          <p:cNvPr id="11" name="AutoShape 12 1"/>
          <p:cNvSpPr>
            <a:spLocks noChangeArrowheads="1"/>
          </p:cNvSpPr>
          <p:nvPr/>
        </p:nvSpPr>
        <p:spPr bwMode="auto">
          <a:xfrm>
            <a:off x="4476750" y="2743200"/>
            <a:ext cx="1266825" cy="247650"/>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12" name="AutoShape 12 2"/>
          <p:cNvSpPr>
            <a:spLocks noChangeArrowheads="1"/>
          </p:cNvSpPr>
          <p:nvPr/>
        </p:nvSpPr>
        <p:spPr bwMode="auto">
          <a:xfrm>
            <a:off x="1077032" y="1914525"/>
            <a:ext cx="1771650" cy="473075"/>
          </a:xfrm>
          <a:prstGeom prst="roundRect">
            <a:avLst>
              <a:gd name="adj" fmla="val 16667"/>
            </a:avLst>
          </a:prstGeom>
          <a:noFill/>
          <a:ln w="38100">
            <a:solidFill>
              <a:schemeClr val="folHlink"/>
            </a:solidFill>
            <a:round/>
            <a:headEnd type="none" w="lg" len="med"/>
            <a:tailEnd type="none" w="lg" len="med"/>
          </a:ln>
          <a:effectLst/>
        </p:spPr>
        <p:txBody>
          <a:bodyPr wrap="square" anchor="ctr">
            <a:noAutofit/>
          </a:bodyPr>
          <a:lstStyle/>
          <a:p>
            <a:endParaRPr lang="en-US"/>
          </a:p>
        </p:txBody>
      </p:sp>
      <p:sp>
        <p:nvSpPr>
          <p:cNvPr id="2" name="TextBox 1"/>
          <p:cNvSpPr txBox="1"/>
          <p:nvPr/>
        </p:nvSpPr>
        <p:spPr>
          <a:xfrm>
            <a:off x="286601" y="5956252"/>
            <a:ext cx="3985148" cy="707886"/>
          </a:xfrm>
          <a:prstGeom prst="rect">
            <a:avLst/>
          </a:prstGeom>
          <a:noFill/>
        </p:spPr>
        <p:txBody>
          <a:bodyPr wrap="square" rtlCol="0">
            <a:spAutoFit/>
          </a:bodyPr>
          <a:lstStyle/>
          <a:p>
            <a:r>
              <a:rPr lang="en-US" sz="2000" b="0" dirty="0"/>
              <a:t>What is the density of particles that are being removed in a </a:t>
            </a:r>
            <a:r>
              <a:rPr lang="en-US" sz="2000" b="0" dirty="0" err="1"/>
              <a:t>StaRS</a:t>
            </a:r>
            <a:r>
              <a:rPr lang="en-US" sz="2000" b="0" dirty="0"/>
              <a:t>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and Fractal Flocs predicted performance</a:t>
            </a:r>
          </a:p>
        </p:txBody>
      </p:sp>
      <p:sp>
        <p:nvSpPr>
          <p:cNvPr id="5" name="TextBox 4"/>
          <p:cNvSpPr txBox="1"/>
          <p:nvPr/>
        </p:nvSpPr>
        <p:spPr>
          <a:xfrm>
            <a:off x="204716" y="2025908"/>
            <a:ext cx="3098042" cy="4832092"/>
          </a:xfrm>
          <a:prstGeom prst="rect">
            <a:avLst/>
          </a:prstGeom>
          <a:noFill/>
        </p:spPr>
        <p:txBody>
          <a:bodyPr wrap="square" rtlCol="0">
            <a:spAutoFit/>
          </a:bodyPr>
          <a:lstStyle/>
          <a:p>
            <a:r>
              <a:rPr lang="en-US" b="0" dirty="0"/>
              <a:t>The filtration model combined with the fractal flocculation model suggests that filtration is dominated by interception for all particles sizes for approach velocities above about 1 mm/s. </a:t>
            </a:r>
          </a:p>
        </p:txBody>
      </p:sp>
      <p:graphicFrame>
        <p:nvGraphicFramePr>
          <p:cNvPr id="1058820" name="Object 4"/>
          <p:cNvGraphicFramePr>
            <a:graphicFrameLocks noChangeAspect="1"/>
          </p:cNvGraphicFramePr>
          <p:nvPr>
            <p:extLst>
              <p:ext uri="{D42A27DB-BD31-4B8C-83A1-F6EECF244321}">
                <p14:modId xmlns:p14="http://schemas.microsoft.com/office/powerpoint/2010/main" val="1591761245"/>
              </p:ext>
            </p:extLst>
          </p:nvPr>
        </p:nvGraphicFramePr>
        <p:xfrm>
          <a:off x="3488992" y="1819205"/>
          <a:ext cx="5238767" cy="4663482"/>
        </p:xfrm>
        <a:graphic>
          <a:graphicData uri="http://schemas.openxmlformats.org/presentationml/2006/ole">
            <mc:AlternateContent xmlns:mc="http://schemas.openxmlformats.org/markup-compatibility/2006">
              <mc:Choice xmlns:v="urn:schemas-microsoft-com:vml" Requires="v">
                <p:oleObj spid="_x0000_s1058990" name="Mathcad" r:id="rId4" imgW="4076640" imgH="3629160" progId="Mathcad">
                  <p:link updateAutomatic="1"/>
                </p:oleObj>
              </mc:Choice>
              <mc:Fallback>
                <p:oleObj name="Mathcad" r:id="rId4" imgW="4076640" imgH="3629160" progId="Mathcad">
                  <p:link updateAutomatic="1"/>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8992" y="1819205"/>
                        <a:ext cx="5238767" cy="46634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as Flocculator?</a:t>
            </a:r>
          </a:p>
        </p:txBody>
      </p:sp>
      <p:sp>
        <p:nvSpPr>
          <p:cNvPr id="3" name="Content Placeholder 2"/>
          <p:cNvSpPr>
            <a:spLocks noGrp="1"/>
          </p:cNvSpPr>
          <p:nvPr>
            <p:ph idx="1"/>
          </p:nvPr>
        </p:nvSpPr>
        <p:spPr/>
        <p:txBody>
          <a:bodyPr/>
          <a:lstStyle/>
          <a:p>
            <a:r>
              <a:rPr lang="en-US" dirty="0"/>
              <a:t>Head loss of 40 cm</a:t>
            </a:r>
          </a:p>
          <a:p>
            <a:r>
              <a:rPr lang="en-US" dirty="0"/>
              <a:t>Residence time of 44 s</a:t>
            </a:r>
          </a:p>
          <a:p>
            <a:r>
              <a:rPr lang="en-US" dirty="0" err="1"/>
              <a:t>G</a:t>
            </a:r>
            <a:r>
              <a:rPr lang="en-US" dirty="0" err="1">
                <a:latin typeface="Symbol" pitchFamily="18" charset="2"/>
              </a:rPr>
              <a:t>q</a:t>
            </a:r>
            <a:r>
              <a:rPr lang="en-US" dirty="0"/>
              <a:t> of 13,000!</a:t>
            </a:r>
          </a:p>
          <a:p>
            <a:r>
              <a:rPr lang="en-US" dirty="0"/>
              <a:t>Filter provides one last chance for flocculation especially after head loss increases</a:t>
            </a:r>
          </a:p>
          <a:p>
            <a:pPr marL="0" indent="0">
              <a:buNone/>
            </a:pPr>
            <a:endParaRPr lang="en-US" dirty="0"/>
          </a:p>
        </p:txBody>
      </p:sp>
      <p:pic>
        <p:nvPicPr>
          <p:cNvPr id="4" name="Picture 3"/>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51317" y="1691639"/>
            <a:ext cx="1778286" cy="608000"/>
          </a:xfrm>
          <a:prstGeom prst="rect">
            <a:avLst/>
          </a:prstGeom>
        </p:spPr>
      </p:pic>
    </p:spTree>
    <p:extLst>
      <p:ext uri="{BB962C8B-B14F-4D97-AF65-F5344CB8AC3E}">
        <p14:creationId xmlns:p14="http://schemas.microsoft.com/office/powerpoint/2010/main" val="3928871745"/>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Small particles slip through a small restriction</a:t>
            </a:r>
          </a:p>
        </p:txBody>
      </p:sp>
      <p:graphicFrame>
        <p:nvGraphicFramePr>
          <p:cNvPr id="10" name="Object 9"/>
          <p:cNvGraphicFramePr>
            <a:graphicFrameLocks noChangeAspect="1"/>
          </p:cNvGraphicFramePr>
          <p:nvPr>
            <p:extLst>
              <p:ext uri="{D42A27DB-BD31-4B8C-83A1-F6EECF244321}">
                <p14:modId xmlns:p14="http://schemas.microsoft.com/office/powerpoint/2010/main" val="1888864968"/>
              </p:ext>
            </p:extLst>
          </p:nvPr>
        </p:nvGraphicFramePr>
        <p:xfrm>
          <a:off x="4365680" y="2223094"/>
          <a:ext cx="4133850" cy="3095625"/>
        </p:xfrm>
        <a:graphic>
          <a:graphicData uri="http://schemas.openxmlformats.org/presentationml/2006/ole">
            <mc:AlternateContent xmlns:mc="http://schemas.openxmlformats.org/markup-compatibility/2006">
              <mc:Choice xmlns:v="urn:schemas-microsoft-com:vml" Requires="v">
                <p:oleObj spid="_x0000_s1263728" name="Mathcad" r:id="rId4" imgW="4133880" imgH="3095640" progId="Mathcad">
                  <p:link updateAutomatic="1"/>
                </p:oleObj>
              </mc:Choice>
              <mc:Fallback>
                <p:oleObj name="Mathcad" r:id="rId4" imgW="4133880" imgH="3095640" progId="Mathcad">
                  <p:link updateAutomatic="1"/>
                  <p:pic>
                    <p:nvPicPr>
                      <p:cNvPr id="0" name=""/>
                      <p:cNvPicPr/>
                      <p:nvPr/>
                    </p:nvPicPr>
                    <p:blipFill>
                      <a:blip r:embed="rId5"/>
                      <a:stretch>
                        <a:fillRect/>
                      </a:stretch>
                    </p:blipFill>
                    <p:spPr>
                      <a:xfrm>
                        <a:off x="4365680" y="2223094"/>
                        <a:ext cx="4133850" cy="3095625"/>
                      </a:xfrm>
                      <a:prstGeom prst="rect">
                        <a:avLst/>
                      </a:prstGeom>
                    </p:spPr>
                  </p:pic>
                </p:oleObj>
              </mc:Fallback>
            </mc:AlternateContent>
          </a:graphicData>
        </a:graphic>
      </p:graphicFrame>
      <p:sp>
        <p:nvSpPr>
          <p:cNvPr id="13" name="TextBox 12"/>
          <p:cNvSpPr txBox="1"/>
          <p:nvPr/>
        </p:nvSpPr>
        <p:spPr>
          <a:xfrm>
            <a:off x="3927944" y="5685183"/>
            <a:ext cx="184731" cy="523220"/>
          </a:xfrm>
          <a:prstGeom prst="rect">
            <a:avLst/>
          </a:prstGeom>
          <a:noFill/>
        </p:spPr>
        <p:txBody>
          <a:bodyPr wrap="none" rtlCol="0">
            <a:spAutoFit/>
          </a:bodyPr>
          <a:lstStyle/>
          <a:p>
            <a:endParaRPr lang="en-US" dirty="0"/>
          </a:p>
        </p:txBody>
      </p:sp>
      <p:sp>
        <p:nvSpPr>
          <p:cNvPr id="16" name="TextBox 15"/>
          <p:cNvSpPr txBox="1"/>
          <p:nvPr/>
        </p:nvSpPr>
        <p:spPr>
          <a:xfrm>
            <a:off x="357809" y="2975716"/>
            <a:ext cx="3848431" cy="1200329"/>
          </a:xfrm>
          <a:prstGeom prst="rect">
            <a:avLst/>
          </a:prstGeom>
          <a:noFill/>
        </p:spPr>
        <p:txBody>
          <a:bodyPr wrap="square" rtlCol="0">
            <a:spAutoFit/>
          </a:bodyPr>
          <a:lstStyle/>
          <a:p>
            <a:r>
              <a:rPr lang="en-US" sz="2400" b="0" dirty="0">
                <a:latin typeface="+mn-lt"/>
              </a:rPr>
              <a:t>The vast majority of small particles slide right through a constriction</a:t>
            </a:r>
          </a:p>
        </p:txBody>
      </p:sp>
      <p:sp>
        <p:nvSpPr>
          <p:cNvPr id="18" name="TextBox 17"/>
          <p:cNvSpPr txBox="1"/>
          <p:nvPr/>
        </p:nvSpPr>
        <p:spPr>
          <a:xfrm>
            <a:off x="7180028" y="1803918"/>
            <a:ext cx="1542553" cy="584775"/>
          </a:xfrm>
          <a:prstGeom prst="rect">
            <a:avLst/>
          </a:prstGeom>
          <a:noFill/>
        </p:spPr>
        <p:txBody>
          <a:bodyPr wrap="square" rtlCol="0">
            <a:spAutoFit/>
          </a:bodyPr>
          <a:lstStyle/>
          <a:p>
            <a:r>
              <a:rPr lang="en-US" sz="1600" b="0" dirty="0">
                <a:latin typeface="+mn-lt"/>
              </a:rPr>
              <a:t>Constriction diameter</a:t>
            </a:r>
          </a:p>
        </p:txBody>
      </p:sp>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843281" y="1971040"/>
            <a:ext cx="2559999" cy="662857"/>
          </a:xfrm>
          <a:prstGeom prst="rect">
            <a:avLst/>
          </a:prstGeom>
        </p:spPr>
      </p:pic>
    </p:spTree>
    <p:extLst>
      <p:ext uri="{BB962C8B-B14F-4D97-AF65-F5344CB8AC3E}">
        <p14:creationId xmlns:p14="http://schemas.microsoft.com/office/powerpoint/2010/main" val="1102186319"/>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597.6753"/>
  <p:tag name="ORIGINALWIDTH" val="1265.092"/>
  <p:tag name="LATEXADDIN" val="\documentclass{article}&#10;\usepackage{amsmath}&#10;\pagestyle{empty}&#10;\begin{document}&#10;&#10;$$pC^\ast = - \log &#10;\left( \frac{\sum \limits_{i = 0}^n {C_i} }{\sum \limits_{i = 0}^n {C_{0_i}} }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40.4574"/>
  <p:tag name="ORIGINALWIDTH" val="1281.59"/>
  <p:tag name="LATEXADDIN" val="\documentclass{article}&#10;\usepackage{amsmath}&#10;\pagestyle{empty}&#10;\begin{document}&#10;&#10;$$C_{Pore}^\ast = \frac{\frac{\pi}{4} \left( D_C - D_P \right)^2}{\frac{\pi}{4} D_C^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259.843"/>
  <p:tag name="LATEXADDIN" val="\documentclass{article}&#10;\usepackage{amsmath}&#10;\pagestyle{empty}&#10;\begin{document}&#10;&#10;$$C_{Pore}^\ast = \left( \frac{D_C - D_P}{D_C} \right)^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769.029"/>
  <p:tag name="LATEXADDIN" val="\documentclass{article}&#10;\usepackage{amsmath}&#10;\usepackage{xcolor}&#10;\pagestyle{empty}&#10;\begin{document}&#10;&#10;\definecolor{Monred}{RGB}{172,0,0}&#10;&#10;$$\frac{\frac{\pi}{4} D_C^2 - \frac{\pi}{4} \left( D_C^2 - 2 D_C D_P + D_P^2 \right)}{\frac{\pi}{4} D_C^2}$$&#10;&#10;&#10;\end{document}"/>
  <p:tag name="IGUANATEXSIZE" val="20"/>
  <p:tag name="IGUANATEXCURSOR" val="245"/>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806.524"/>
  <p:tag name="ORIGINALWIDTH" val="800.15"/>
  <p:tag name="LATEXADDIN" val="\documentclass{article}&#10;\usepackage{amsmath}&#10;\pagestyle{empty}&#10;\begin{document}&#10;&#10;$$\begin{array}{l}&#10;h_{\rm f} = \frac{32 \mu \theta V^2}{\rho g D^2}&#10;\\ \\&#10;\bar \varepsilon = \frac{g h_f}{\theta}&#10;\\ \\&#10;G_{CS} = \sqrt{ \frac{\bar \varepsilon}{\nu} } &#10;\\ \\&#10;\theta = \frac{L}{V}&#10;\\ \\&#10;G_{CS} = 4 \sqrt 2 \frac{V}{D}&#10;\\ \\&#10;G_{CS} \theta  = 4 \sqrt 2 \frac{L}{D}&#10;\end{array}$$&#10;&#10;&#10;\end{document}"/>
  <p:tag name="IGUANATEXSIZE" val="20"/>
  <p:tag name="IGUANATEXCURSOR" val="32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140.607"/>
  <p:tag name="LATEXADDIN" val="\documentclass{article}&#10;\usepackage{amsmath}&#10;\usepackage{xcolor}&#10;\pagestyle{empty}&#10;\begin{document}&#10;&#10;\definecolor{Monred}{RGB}{172,0,0}&#10;&#10;$$\frac{20 \, {\rm cm}}{0.2 \, {\rm mm}} 4 \sqrt{2} = 0.5657$$&#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324.334"/>
  <p:tag name="ORIGINALWIDTH" val="2893.888"/>
  <p:tag name="LATEXADDIN" val="\documentclass{article}&#10;\usepackage{amsmath}&#10;\pagestyle{empty}&#10;\begin{document}&#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574.4282"/>
  <p:tag name="LATEXADDIN" val="\documentclass{article}&#10;\usepackage{amsmath}&#10;\pagestyle{empty}&#10;\begin{document}&#10;&#10;$$\rlap{--} V_1 = \frac{P_0 \rlap{--} V_0}{P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pagestyle{empty}&#10;\begin{document}&#10;&#10;$$P_0 = 1 \, {\rm atm}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pagestyle{empty}&#10;\begin{document}&#10;&#10;&#10;$$P_1 = P_{atm} + \rho g H_1$$&#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6.4229"/>
  <p:tag name="LATEXADDIN" val="\documentclass{article}&#10;\usepackage{amsmath}&#10;\pagestyle{empty}&#10;\begin{document}&#10;&#10;$$P \rlap{--} V = n R 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74.9156"/>
  <p:tag name="LATEXADDIN" val="\documentclass{article}&#10;\usepackage{amsmath}&#10;\pagestyle{empty}&#10;\begin{document}&#10;&#10;$$P_0 \rlap{--} V_0 = P_1 \rlap{--} V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556.805"/>
  <p:tag name="LATEXADDIN" val="\documentclass{article}&#10;\usepackage{amsmath}&#10;\pagestyle{empty}&#10;\begin{document}&#10;&#10;$$H_3 = \frac{\left( H_2 - HL_{Siphon} \right) P_{atm}}{\rho g \left( L2 + H_2 \right) + 2 P_{at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2680.165"/>
  <p:tag name="LATEXADDIN" val="\documentclass{article}&#10;\usepackage{amsmath}&#10;\pagestyle{empty}&#10;\begin{document}&#10;&#10;$$\left( L2 + H_2 \right) = &#10;\frac{P_{atm} \left( 2 H_2 - 2 H_3 - HL_{Siphon} + L2 \right)}{P_{atm} + \rho g H_3}$$&#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83.202"/>
  <p:tag name="LATEXADDIN" val="\documentclass{article}&#10;\usepackage{amsmath}&#10;\pagestyle{empty}&#10;\begin{document}&#10;&#10;$$V_{Bw} = \frac{\phi_{FiSandBw}^3 g D_{60}^2}{36 k \nu \left( 1 - \phi_{FiSandBw}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phi_{FiSandBw} = 1 - \frac{1 - \phi_{FiSand}}{\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4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7.6453"/>
  <p:tag name="LATEXADDIN" val="\documentclass{article}&#10;\usepackage{amsmath}&#10;\pagestyle{empty}&#10;\begin{document}&#10;&#10;$$\rlap{-}V = \rlap{-}V_0 i^\frac{3}{D_{Fractal}}$$&#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97.3754"/>
  <p:tag name="LATEXADDIN" val="\documentclass{article}&#10;\usepackage{amsmath}&#10;\pagestyle{empty}&#10;\begin{document}&#10;&#10;$$\frac{\rlap{-}V}{i \rlap{-}V_0} = \frac{\rlap{-}V_0}{i \rlap{-}V_0} i^\frac{3}{D_{Fractal}}$$&#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022.872"/>
  <p:tag name="LATEXADDIN" val="\documentclass{article}&#10;\usepackage{amsmath}&#10;\pagestyle{empty}&#10;\begin{document}&#10;&#10;$$\frac{\rlap{-}V}{i \rlap{-}V_0} =  i^{\left( \frac{3-D_{Fractal}}{D_{Fractal}} \right)}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71.7285"/>
  <p:tag name="LATEXADDIN" val="\documentclass{article}&#10;\usepackage{amsmath}&#10;\pagestyle{empty}&#10;\begin{document}&#10;&#10;$$\frac{\rlap{-}V}{i \rlap{-}V_0}$$&#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64.192"/>
  <p:tag name="LATEXADDIN" val="\documentclass{article}&#10;\usepackage{amsmath}&#10;\pagestyle{empty}&#10;\begin{document}&#10;&#10;$${\rm Re} = \frac{V l}{\n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41.9572"/>
  <p:tag name="ORIGINALWIDTH" val="2060.742"/>
  <p:tag name="LATEXADDIN" val="\documentclass{article}&#10;\usepackage{amsmath}&#10;\pagestyle{empty}&#10;\begin{document}&#10;&#10;$${\rm Re} = \frac{\left( 2.8 \cdot 10^{- 3} {\rm \frac{m}{s}} \right)&#10;\left( 0.7 \cdot 10^{- 3} \, {\rm m} \right)}&#10;{\left( 10^{- 6} {\rm \frac{m^2}{s}} \right)} = 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137.2328"/>
  <p:tag name="LATEXADDIN" val="\documentclass{article}&#10;\usepackage{amsmath}&#10;\usepackage{xcolor}&#10;\pagestyle{empty}&#10;\begin{document}&#10;&#10;\definecolor{Monred}{RGB}{172,0,0}&#10;&#10;$${\rm \Pi_g}$$&#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94.9756"/>
  <p:tag name="LATEXADDIN" val="\documentclass{article}&#10;\usepackage{amsmath}&#10;\usepackage{xcolor}&#10;\pagestyle{empty}&#10;\begin{document}&#10;&#10;\definecolor{Monred}{RGB}{172,0,0}&#10;&#10;&#10;$${\rm \Pi_{Br}}$$&#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7.6903"/>
  <p:tag name="LATEXADDIN" val="\documentclass{article}&#10;\usepackage{amsmath}&#10;\pagestyle{empty}&#10;\begin{document}&#10;&#10;$${\rm f}_i = \rho \frac{V^2}{l} $$&#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528.684"/>
  <p:tag name="LATEXADDIN" val="\documentclass{article}&#10;\usepackage{amsmath}&#10;\pagestyle{empty}&#10;\begin{document}&#10;&#10;$${\rm Re} = \frac{\rho V l}{\mu}$$&#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04.6869"/>
  <p:tag name="LATEXADDIN" val="\documentclass{article}&#10;\usepackage{amsmath}&#10;\pagestyle{empty}&#10;\begin{document}&#10;&#10;$${\rm Fr} = \frac{V}{\sqrt{g l}}$$&#10;&#10;&#10;\end{document}"/>
  <p:tag name="IGUANATEXSIZE" val="24"/>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381.7023"/>
  <p:tag name="LATEXADDIN" val="\documentclass{article}&#10;\usepackage{amsmath}&#10;\pagestyle{empty}&#10;\begin{document}&#10;&#10;$${\rm f}_g = \rho g$$&#10;&#10;&#10;\end{document}"/>
  <p:tag name="IGUANATEXSIZE" val="24"/>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69.1788"/>
  <p:tag name="LATEXADDIN" val="\documentclass{article}&#10;\usepackage{amsmath}&#10;\pagestyle{empty}&#10;\begin{document}&#10;&#10;$$W = \frac{V^2 l \rho}{\sigma}$$&#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378.7027"/>
  <p:tag name="LATEXADDIN" val="\documentclass{article}&#10;\usepackage{amsmath}&#10;\pagestyle{empty}&#10;\begin{document}&#10;&#10;$${\rm f}_\sigma = \frac{\sigma}{l^2}$$&#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10.9487"/>
  <p:tag name="LATEXADDIN" val="\documentclass{article}&#10;\usepackage{amsmath}&#10;\pagestyle{empty}&#10;\begin{document}&#10;&#10;$$M = \frac{V}{c}$$&#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522.6846"/>
  <p:tag name="LATEXADDIN" val="\documentclass{article}&#10;\usepackage{amsmath}&#10;\pagestyle{empty}&#10;\begin{document}&#10;&#10;$${\rm f}_{E_v} = \frac{\rho c^2}{l}$$&#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686.1642"/>
  <p:tag name="LATEXADDIN" val="\documentclass{article}&#10;\usepackage{amsmath}&#10;\pagestyle{empty}&#10;\begin{document}&#10;&#10;$$\left( \Delta p + \rho g \Delta z \right)$$&#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764.9044"/>
  <p:tag name="LATEXADDIN" val="\documentclass{article}&#10;\usepackage{amsmath}&#10;\pagestyle{empty}&#10;\begin{document}&#10;&#10;$${\rm C}_p = \frac{- 2 \left( \Delta p \right)}{\rho V^2}$$&#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54.6682"/>
  <p:tag name="LATEXADDIN" val="\documentclass{article}&#10;\usepackage{amsmath}&#10;\pagestyle{empty}&#10;\begin{document}&#10;&#10;$${\rm C}_d = \frac{2 {\rm Drag}}{\rho V^2 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52.2713"/>
  <p:tag name="ORIGINALWIDTH" val="436.5609"/>
  <p:tag name="LATEXADDIN" val="\documentclass{article}&#10;\usepackage{amsmath}&#10;\pagestyle{empty}&#10;\begin{document}&#10;&#10;${{\rm{f}}_u} = \mu \frac{V}{{{l^2}}} $&#10;&#10;&#10;\end{document}"/>
  <p:tag name="IGUANATEXSIZE" val="24"/>
  <p:tag name="IGUANATEXCURSOR" val="118"/>
  <p:tag name="TRANSPARENCY" val="True"/>
  <p:tag name="FILENAME" val=""/>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23.7672"/>
  <p:tag name="ORIGINALWIDTH" val="381.8033"/>
  <p:tag name="LATEXADDIN" val="\documentclass{article}&#10;\usepackage{amsmath}&#10;\pagestyle{empty}&#10;\begin{document}&#10;&#10;${{\rm{f}}_g} = \rho g$&#10;&#10;&#10;\end{document}"/>
  <p:tag name="IGUANATEXSIZE" val="24"/>
  <p:tag name="IGUANATEXCURSOR" val="103"/>
  <p:tag name="TRANSPARENCY" val="True"/>
  <p:tag name="FILENAME" val=""/>
  <p:tag name="LATEXENGINEID" val="1"/>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82.115"/>
  <p:tag name="LATEXADDIN" val="\documentclass{article}&#10;\usepackage{amsmath}&#10;\pagestyle{empty}&#10;\begin{document}&#10;&#10;$$v_{\rm g} = \frac{\left( \rho_p - \rho_w \right) g D_P^2}{18 \m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455.943"/>
  <p:tag name="LATEXADDIN" val="\documentclass{article}&#10;\usepackage{amsmath}&#10;\pagestyle{empty}&#10;\begin{document}&#10;&#10;$$\Pi_{\rm g} = \frac{f_g}{f_\mu}$$&#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456.6929"/>
  <p:tag name="LATEXADDIN" val="\documentclass{article}&#10;\usepackage{amsmath}&#10;\pagestyle{empty}&#10;\begin{document}&#10;&#10;$$\Pi_{\rm g} = \frac{v_g}{V_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46.4567"/>
  <p:tag name="ORIGINALWIDTH" val="596.1754"/>
  <p:tag name="LATEXADDIN" val="\documentclass{article}&#10;\usepackage{amsmath}&#10;\pagestyle{empty}&#10;\begin{document}&#10;&#10;$$\Pi_{\rm g} = \frac{\Delta \rho g}{\mu \frac{V_{Fi}}{D_P^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114.361"/>
  <p:tag name="LATEXADDIN" val="\documentclass{article}&#10;\usepackage{amsmath}&#10;\pagestyle{empty}&#10;\begin{document}&#10;&#10;$$\Pi_{\rm g} = \frac{\left( \rho_p - \rho_w \right) g D_P^2}{18 \mu V_{F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114.361"/>
  <p:tag name="LATEXADDIN" val="\documentclass{article}&#10;\usepackage{amsmath}&#10;\pagestyle{empty}&#10;\begin{document}&#10;&#10;$$\Pi_{\rm g} = \frac{\left( \rho_p - \rho_w \right) g D_P^2}{\mu V_{F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312.336"/>
  <p:tag name="LATEXADDIN" val="\documentclass{article}&#10;\usepackage{amsmath}&#10;\pagestyle{empty}&#10;\begin{document}&#10;&#10;$$v_{Diffusion} \propto \frac{D_{Molecular}}{d_c}$$&#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08.9613"/>
  <p:tag name="ORIGINALWIDTH" val="1397.825"/>
  <p:tag name="LATEXADDIN" val="\documentclass{article}&#10;\usepackage{amsmath}&#10;\pagestyle{empty}&#10;\begin{document}&#10;&#10;$$D_{Molecular} = \frac{k_B T}{3 \pi \mu d_p} \left[ \frac{L^2}{T}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5.943"/>
  <p:tag name="LATEXADDIN" val="\documentclass{article}&#10;\usepackage{amsmath}&#10;\pagestyle{empty}&#10;\begin{document}&#10;&#10;$${\rm f}_u = \mu \frac{V}{l^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52.119"/>
  <p:tag name="LATEXADDIN" val="\documentclass{article}&#10;\usepackage{amsmath}&#10;\pagestyle{empty}&#10;\begin{document}&#10;&#10;$$\Pi_{\rm Br} = \frac{k_B T}{3 \pi \mu d_P V_{Fi} d_c}$$&#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625.797"/>
  <p:tag name="LATEXADDIN" val="\documentclass{article}&#10;\usepackage{amsmath}&#10;\pagestyle{empty}&#10;\begin{document}&#10;&#10;$$\Pi_z (z,d_c) = \frac{3 (1 - \phi_{Por})}{2 \ln(10)} \left( \frac{z}{d_c}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474.6906"/>
  <p:tag name="LATEXADDIN" val="\documentclass{article}&#10;\usepackage{amsmath}&#10;\usepackage{xcolor}&#10;\pagestyle{empty}&#10;\begin{document}&#10;&#10;\definecolor{Monred}{RGB}{172,0,0}&#10;&#10;$$\textcolor{Monred}{&#10;  \Pi_R = \frac{d_p}{d_c}&#10;}$$&#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443.9445"/>
  <p:tag name="LATEXADDIN" val="\documentclass{article}&#10;\usepackage{amsmath}&#10;\usepackage{xcolor}&#10;\pagestyle{empty}&#10;\begin{document}&#10;&#10;\definecolor{Monred}{RGB}{172,0,0}&#10;&#10;$$\textcolor{Monred}{&#10;  \Pi_z = \frac{z}{d_c}&#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628.047"/>
  <p:tag name="LATEXADDIN" val="\documentclass{article}&#10;\usepackage{amsmath}&#10;\pagestyle{empty}&#10;\begin{document}&#10;&#10;$$pC^\ast = \alpha f \left( \Pi_R, \Pi_z, \phi, \Pi_{\rm g}, \Pi_{\rm Br}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572.553"/>
  <p:tag name="LATEXADDIN" val="\documentclass{article}&#10;\usepackage{amsmath}&#10;\pagestyle{empty}&#10;\begin{document}&#10;&#10;$$pC^\ast = \alpha \Pi_z f \left( \Pi_R, \phi, \Pi_{\rm g}, \Pi_{\rm Br}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pagestyle{empty}&#10;\begin{document}&#10;&#10;$$\begin{array}{l}&#10;\rho_p = 1040 \, {\rm \frac{kg}{m^3}}&#10;\\ \\&#10;V_a = 1.8 \, {\rm \frac{mm}{s}}&#10;\\ \\&#10;T = 293 {\rm K}&#10;\\ \\&#10;z = 20 {\rm cm}&#10;\\ \\&#10;d_c = 0.5 {\rm mm}&#10;\\ \\&#10;\alpha = 1&#10;\\ \\&#10;\phi = 0.4&#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934.758"/>
  <p:tag name="ORIGINALWIDTH" val="701.1624"/>
  <p:tag name="LATEXADDIN" val="\documentclass{article}&#10;\usepackage{amsmath}&#10;\pagestyle{empty}&#10;\begin{document}&#10;&#10;$$\begin{array}{l}&#10;\rho_p = 2650 \, {\rm \frac{kg}{m^3}}&#10;\\ \\&#10;V_a = 1.8 \, {\rm \frac{mm}{s}}&#10;\\ \\&#10;T = 293 {\rm K}&#10;\\ \\&#10;z = 20 {\rm cm}&#10;\\ \\&#10;d_c = 0.5 {\rm mm}&#10;\\ \\&#10;\alpha = 1&#10;\\ \\&#10;\phi = 0.4&#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259.843"/>
  <p:tag name="LATEXADDIN" val="\documentclass{article}&#10;\usepackage{amsmath}&#10;\pagestyle{empty}&#10;\begin{document}&#10;&#10;$$C_{Pore}^\ast = \left( \frac{D_C - D_P}{D_C} \right)^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29.546"/>
  <p:tag name="LATEXADDIN" val="\documentclass{article}&#10;\usepackage{amsmath}&#10;\pagestyle{empty}&#10;\begin{document}&#10;&#10;$$C_{Filter}^\ast = \left( \frac{D_C - D_P}{D_C} \right)^{2 N_{Pores}}$$&#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88.4514"/>
  <p:tag name="ORIGINALWIDTH" val="1322.835"/>
  <p:tag name="LATEXADDIN" val="\documentclass{article}&#10;\usepackage{amsmath}&#10;\pagestyle{empty}&#10;\begin{document}&#10;&#10;&#10;$$N_{Pores} = \frac{\ln(C_{Filter}^\ast)}{2 \ln\left( \frac{D_C - D_P}{D_C} \right)}$$&#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884.1395"/>
  <p:tag name="LATEXADDIN" val="\documentclass{article}&#10;\usepackage{amsmath}&#10;\pagestyle{empty}&#10;\begin{document}&#10;&#10;$$pC_i^\ast = \alpha \Pi_z f( d_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932.8834"/>
  <p:tag name="LATEXADDIN" val="\documentclass{article}&#10;\usepackage{amsmath}&#10;\pagestyle{empty}&#10;\begin{document}&#10;&#10;$$C_i = C_{0_i} \cdot 10^{- pC_i^\as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48.4814"/>
  <p:tag name="ORIGINALWIDTH" val="1174.353"/>
  <p:tag name="LATEXADDIN" val="\documentclass{article}&#10;\usepackage{amsmath}&#10;\pagestyle{empty}&#10;\begin{document}&#10;&#10;$$C_i = C_{0_i} \cdot 10^{- \alpha \Pi_z f( d_i)}$$&#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111261</TotalTime>
  <Words>6058</Words>
  <Application>Microsoft Office PowerPoint</Application>
  <PresentationFormat>On-screen Show (4:3)</PresentationFormat>
  <Paragraphs>906</Paragraphs>
  <Slides>113</Slides>
  <Notes>67</Notes>
  <HiddenSlides>0</HiddenSlides>
  <MMClips>4</MMClips>
  <ScaleCrop>false</ScaleCrop>
  <HeadingPairs>
    <vt:vector size="10" baseType="variant">
      <vt:variant>
        <vt:lpstr>Fonts Used</vt:lpstr>
      </vt:variant>
      <vt:variant>
        <vt:i4>11</vt:i4>
      </vt:variant>
      <vt:variant>
        <vt:lpstr>Theme</vt:lpstr>
      </vt:variant>
      <vt:variant>
        <vt:i4>2</vt:i4>
      </vt:variant>
      <vt:variant>
        <vt:lpstr>Links</vt:lpstr>
      </vt:variant>
      <vt:variant>
        <vt:i4>6</vt:i4>
      </vt:variant>
      <vt:variant>
        <vt:lpstr>Embedded OLE Servers</vt:lpstr>
      </vt:variant>
      <vt:variant>
        <vt:i4>2</vt:i4>
      </vt:variant>
      <vt:variant>
        <vt:lpstr>Slide Titles</vt:lpstr>
      </vt:variant>
      <vt:variant>
        <vt:i4>113</vt:i4>
      </vt:variant>
    </vt:vector>
  </HeadingPairs>
  <TitlesOfParts>
    <vt:vector size="134" baseType="lpstr">
      <vt:lpstr>Book Antiqua</vt:lpstr>
      <vt:lpstr>Helvetica</vt:lpstr>
      <vt:lpstr>Century Gothic</vt:lpstr>
      <vt:lpstr>Monotype Sorts</vt:lpstr>
      <vt:lpstr>Candara</vt:lpstr>
      <vt:lpstr>Times New Roman</vt:lpstr>
      <vt:lpstr>Wingdings</vt:lpstr>
      <vt:lpstr>Calibri</vt:lpstr>
      <vt:lpstr>Symbol</vt:lpstr>
      <vt:lpstr>Cambria Math</vt:lpstr>
      <vt:lpstr>Arial</vt:lpstr>
      <vt:lpstr>1_Monroe's Lectures</vt:lpstr>
      <vt:lpstr>Lectures</vt:lpstr>
      <vt:lpstr>file:///C:\Users\mw24\Documents\Mathcad\Filter%20Backwash%20Hydraulics.xmcd\Selection%2035%201275%20384%201528</vt:lpstr>
      <vt:lpstr>file:///C:\Users\mw24\Documents\Final%20Designs\FiltrationModel.xmcd\Selection%20459%202011%20887%202392</vt:lpstr>
      <vt:lpstr>file:///C:\Users\mw24\Google%20Drive\4540\Homework%2016\DC%20Filtration%20solution.xmcd\Selection%2075%206851%20509%207176</vt:lpstr>
      <vt:lpstr>file:///C:\Users\mw24\Google%20Drive\4540\Homework%2016\DC%20Filtration%20solution.xmcd\Selection%2043%207403%20480%207750</vt:lpstr>
      <vt:lpstr>file:///C:\Users\mw24\Documents\AguaClara%20Code\FiltrationModel.xmcd\Selection%201035%202011%201443%202392</vt:lpstr>
      <vt:lpstr>file:///C:\Users\mw24\Google%20Drive\Mathcad%2015%20files\filtration%20particle%20size%20distribution.xmcd\Selection%2091%20843%20565%201200</vt:lpstr>
      <vt:lpstr>Photo Editor Photo</vt:lpstr>
      <vt:lpstr>Equation</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1999 Perspective on Conventional Treatment</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Particle Removal Mechanisms in Filters</vt:lpstr>
      <vt:lpstr>PowerPoint Presentation</vt:lpstr>
      <vt:lpstr>Active filtration zone slowly moves down through the filter</vt:lpstr>
      <vt:lpstr>Active Filtration zone</vt:lpstr>
      <vt:lpstr>Head loss in Filters is close to linear before breakthrough</vt:lpstr>
      <vt:lpstr>Head loss and filter fraction loaded increase linearly together</vt:lpstr>
      <vt:lpstr>Head loss in filters is close to linear before breakthrough</vt:lpstr>
      <vt:lpstr>Volume occupied by flocs increases as flocs increase in size</vt:lpstr>
      <vt:lpstr>Reducing the capture velocity on the plate settlers increases filter run times!</vt:lpstr>
      <vt:lpstr>Why might larger media (anthracite on top of sand) help?</vt:lpstr>
      <vt:lpstr>What do we know?</vt:lpstr>
      <vt:lpstr>Interception occurs where streamlines converge</vt:lpstr>
      <vt:lpstr>StaRS Optimization</vt:lpstr>
      <vt:lpstr>Reflections</vt:lpstr>
      <vt:lpstr>PowerPoint Presentation</vt:lpstr>
      <vt:lpstr>Conclusions…</vt:lpstr>
      <vt:lpstr>…Conclusions…</vt:lpstr>
      <vt:lpstr>…Conclusions</vt:lpstr>
      <vt:lpstr>References</vt:lpstr>
      <vt:lpstr>Filtration Performance: Dimensional Analysis</vt:lpstr>
      <vt:lpstr>What is the Reynolds number for filtration flow?</vt:lpstr>
      <vt:lpstr>Choose viscosity!</vt:lpstr>
      <vt:lpstr>Dimensionless Force Ratios</vt:lpstr>
      <vt:lpstr>Gravity</vt:lpstr>
      <vt:lpstr>Diffusion (Brownian Motion)</vt:lpstr>
      <vt:lpstr>Geometric Parameters</vt:lpstr>
      <vt:lpstr>Write the functional relationship</vt:lpstr>
      <vt:lpstr>Filtration Model Limitations</vt:lpstr>
      <vt:lpstr>Stacked Rapid Sand Filter predicted performance for biological particle</vt:lpstr>
      <vt:lpstr>Stacked Rapid Sand Filter predicted performance for inorganic particle</vt:lpstr>
      <vt:lpstr>StaRS and Fractal Flocs predicted performance</vt:lpstr>
      <vt:lpstr>Filter as Flocculator?</vt:lpstr>
      <vt:lpstr>Small particles slip through a small restriction</vt:lpstr>
      <vt:lpstr>A series of restrictions takes a toll on even the small particles</vt:lpstr>
      <vt:lpstr>Tiny (or slippery) bad guys sneak through all the security</vt:lpstr>
      <vt:lpstr>What could cause slippery particles (with too few nanoparticles)?</vt:lpstr>
      <vt:lpstr>Flocs on their way to the filter</vt:lpstr>
      <vt:lpstr>Floc removal efficiency increases rapidly with floc size</vt:lpstr>
      <vt:lpstr>Filtration of mixed particle sizes</vt:lpstr>
      <vt:lpstr>Interception </vt:lpstr>
      <vt:lpstr>Methods to improve Rapid Sand Filter Performance</vt:lpstr>
      <vt:lpstr>Flocculation may be a significant mechanism inside a filter</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mw24</cp:lastModifiedBy>
  <cp:revision>5806</cp:revision>
  <cp:lastPrinted>2014-11-08T19:01:33Z</cp:lastPrinted>
  <dcterms:created xsi:type="dcterms:W3CDTF">2004-05-06T14:53:47Z</dcterms:created>
  <dcterms:modified xsi:type="dcterms:W3CDTF">2019-11-15T16:04:33Z</dcterms:modified>
</cp:coreProperties>
</file>